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1" r:id="rId2"/>
    <p:sldId id="308" r:id="rId3"/>
    <p:sldId id="309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295" r:id="rId16"/>
    <p:sldId id="296" r:id="rId17"/>
    <p:sldId id="272" r:id="rId18"/>
    <p:sldId id="274" r:id="rId19"/>
    <p:sldId id="275" r:id="rId20"/>
    <p:sldId id="276" r:id="rId21"/>
    <p:sldId id="277" r:id="rId22"/>
    <p:sldId id="291" r:id="rId23"/>
    <p:sldId id="294" r:id="rId24"/>
    <p:sldId id="280" r:id="rId25"/>
    <p:sldId id="292" r:id="rId26"/>
    <p:sldId id="293" r:id="rId27"/>
  </p:sldIdLst>
  <p:sldSz cx="9144000" cy="6858000" type="screen4x3"/>
  <p:notesSz cx="6888163" cy="100203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800080"/>
    <a:srgbClr val="FF0066"/>
    <a:srgbClr val="3333FF"/>
    <a:srgbClr val="FF0000"/>
    <a:srgbClr val="FF6600"/>
    <a:srgbClr val="F1D1FF"/>
    <a:srgbClr val="F0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29" autoAdjust="0"/>
    <p:restoredTop sz="98276" autoAdjust="0"/>
  </p:normalViewPr>
  <p:slideViewPr>
    <p:cSldViewPr>
      <p:cViewPr varScale="1">
        <p:scale>
          <a:sx n="55" d="100"/>
          <a:sy n="55" d="100"/>
        </p:scale>
        <p:origin x="1162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E290B44-C395-4E13-BF0A-C223469FB74B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10150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59325"/>
            <a:ext cx="5510213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/>
              <a:t>Haga clic para modificar el estilo de texto del patrón</a:t>
            </a:r>
          </a:p>
          <a:p>
            <a:pPr lvl="1"/>
            <a:r>
              <a:rPr lang="es-ES_tradnl" noProof="0"/>
              <a:t>Segundo nivel</a:t>
            </a:r>
          </a:p>
          <a:p>
            <a:pPr lvl="2"/>
            <a:r>
              <a:rPr lang="es-ES_tradnl" noProof="0"/>
              <a:t>Tercer nivel</a:t>
            </a:r>
          </a:p>
          <a:p>
            <a:pPr lvl="3"/>
            <a:r>
              <a:rPr lang="es-ES_tradnl" noProof="0"/>
              <a:t>Cuarto nivel</a:t>
            </a:r>
          </a:p>
          <a:p>
            <a:pPr lvl="4"/>
            <a:r>
              <a:rPr lang="es-ES_tradnl" noProof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pPr>
              <a:defRPr/>
            </a:pPr>
            <a:fld id="{DBB60335-C2BF-41AD-BE50-60FFF61DB968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4F2C667-4C79-48C0-9947-3B5390C387E5}" type="slidenum">
              <a:rPr lang="es-ES_tradnl" altLang="es-AR" sz="1300" smtClean="0"/>
              <a:pPr>
                <a:spcBef>
                  <a:spcPct val="0"/>
                </a:spcBef>
              </a:pPr>
              <a:t>17</a:t>
            </a:fld>
            <a:endParaRPr lang="es-ES_tradnl" altLang="es-AR" sz="1300"/>
          </a:p>
        </p:txBody>
      </p:sp>
      <p:sp>
        <p:nvSpPr>
          <p:cNvPr id="21507" name="Rectángulo 2"/>
          <p:cNvSpPr>
            <a:spLocks noChangeArrowheads="1"/>
          </p:cNvSpPr>
          <p:nvPr/>
        </p:nvSpPr>
        <p:spPr bwMode="auto">
          <a:xfrm>
            <a:off x="3903663" y="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1508" name="Rectángulo 3"/>
          <p:cNvSpPr>
            <a:spLocks noChangeArrowheads="1"/>
          </p:cNvSpPr>
          <p:nvPr/>
        </p:nvSpPr>
        <p:spPr bwMode="auto">
          <a:xfrm>
            <a:off x="3903663" y="951865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10" tIns="46966" rIns="95610" bIns="46966" anchor="b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s-ES" altLang="es-AR" sz="1300" u="sng"/>
              <a:t>31</a:t>
            </a:r>
          </a:p>
        </p:txBody>
      </p:sp>
      <p:sp>
        <p:nvSpPr>
          <p:cNvPr id="21509" name="Rectángulo 4"/>
          <p:cNvSpPr>
            <a:spLocks noChangeArrowheads="1"/>
          </p:cNvSpPr>
          <p:nvPr/>
        </p:nvSpPr>
        <p:spPr bwMode="auto">
          <a:xfrm>
            <a:off x="0" y="951865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1510" name="Rectángulo 5"/>
          <p:cNvSpPr>
            <a:spLocks noChangeArrowheads="1"/>
          </p:cNvSpPr>
          <p:nvPr/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1511" name="Rectángulo 6"/>
          <p:cNvSpPr>
            <a:spLocks noRot="1" noChangeArrowheads="1" noTextEdit="1"/>
          </p:cNvSpPr>
          <p:nvPr>
            <p:ph type="sldImg"/>
          </p:nvPr>
        </p:nvSpPr>
        <p:spPr>
          <a:xfrm>
            <a:off x="949325" y="758825"/>
            <a:ext cx="4991100" cy="3743325"/>
          </a:xfrm>
          <a:ln cap="flat"/>
        </p:spPr>
      </p:sp>
      <p:sp>
        <p:nvSpPr>
          <p:cNvPr id="21512" name="Rectángulo 7"/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9837" cy="45100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10" tIns="46966" rIns="95610" bIns="46966"/>
          <a:lstStyle/>
          <a:p>
            <a:pPr eaLnBrk="1" hangingPunct="1"/>
            <a:endParaRPr lang="es-ES" altLang="es-A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A928FC7-2796-4F6D-8F6F-1368C4A179C1}" type="slidenum">
              <a:rPr lang="es-ES_tradnl" altLang="es-AR" sz="1300" smtClean="0"/>
              <a:pPr>
                <a:spcBef>
                  <a:spcPct val="0"/>
                </a:spcBef>
              </a:pPr>
              <a:t>18</a:t>
            </a:fld>
            <a:endParaRPr lang="es-ES_tradnl" altLang="es-AR" sz="1300"/>
          </a:p>
        </p:txBody>
      </p:sp>
      <p:sp>
        <p:nvSpPr>
          <p:cNvPr id="23555" name="Rectángulo 2"/>
          <p:cNvSpPr>
            <a:spLocks noChangeArrowheads="1"/>
          </p:cNvSpPr>
          <p:nvPr/>
        </p:nvSpPr>
        <p:spPr bwMode="auto">
          <a:xfrm>
            <a:off x="3903663" y="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3556" name="Rectángulo 3"/>
          <p:cNvSpPr>
            <a:spLocks noChangeArrowheads="1"/>
          </p:cNvSpPr>
          <p:nvPr/>
        </p:nvSpPr>
        <p:spPr bwMode="auto">
          <a:xfrm>
            <a:off x="3903663" y="951865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10" tIns="46966" rIns="95610" bIns="46966" anchor="b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s-ES" altLang="es-AR" sz="1300" u="sng"/>
              <a:t>32</a:t>
            </a:r>
          </a:p>
        </p:txBody>
      </p:sp>
      <p:sp>
        <p:nvSpPr>
          <p:cNvPr id="23557" name="Rectángulo 4"/>
          <p:cNvSpPr>
            <a:spLocks noChangeArrowheads="1"/>
          </p:cNvSpPr>
          <p:nvPr/>
        </p:nvSpPr>
        <p:spPr bwMode="auto">
          <a:xfrm>
            <a:off x="0" y="951865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3558" name="Rectángulo 5"/>
          <p:cNvSpPr>
            <a:spLocks noChangeArrowheads="1"/>
          </p:cNvSpPr>
          <p:nvPr/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3559" name="Rectángulo 6"/>
          <p:cNvSpPr>
            <a:spLocks noRot="1" noChangeArrowheads="1" noTextEdit="1"/>
          </p:cNvSpPr>
          <p:nvPr>
            <p:ph type="sldImg"/>
          </p:nvPr>
        </p:nvSpPr>
        <p:spPr>
          <a:xfrm>
            <a:off x="949325" y="758825"/>
            <a:ext cx="4991100" cy="3743325"/>
          </a:xfrm>
          <a:ln cap="flat"/>
        </p:spPr>
      </p:sp>
      <p:sp>
        <p:nvSpPr>
          <p:cNvPr id="23560" name="Rectángulo 7"/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9837" cy="45100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10" tIns="46966" rIns="95610" bIns="46966"/>
          <a:lstStyle/>
          <a:p>
            <a:pPr eaLnBrk="1" hangingPunct="1"/>
            <a:endParaRPr lang="es-ES" altLang="es-A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F5CB39F-AE73-4828-978C-5DE9935E699A}" type="slidenum">
              <a:rPr lang="es-ES_tradnl" altLang="es-AR" sz="1300" smtClean="0"/>
              <a:pPr>
                <a:spcBef>
                  <a:spcPct val="0"/>
                </a:spcBef>
              </a:pPr>
              <a:t>19</a:t>
            </a:fld>
            <a:endParaRPr lang="es-ES_tradnl" altLang="es-AR" sz="1300"/>
          </a:p>
        </p:txBody>
      </p:sp>
      <p:sp>
        <p:nvSpPr>
          <p:cNvPr id="25603" name="Rectángulo 2"/>
          <p:cNvSpPr>
            <a:spLocks noChangeArrowheads="1"/>
          </p:cNvSpPr>
          <p:nvPr/>
        </p:nvSpPr>
        <p:spPr bwMode="auto">
          <a:xfrm>
            <a:off x="3903663" y="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5604" name="Rectángulo 3"/>
          <p:cNvSpPr>
            <a:spLocks noChangeArrowheads="1"/>
          </p:cNvSpPr>
          <p:nvPr/>
        </p:nvSpPr>
        <p:spPr bwMode="auto">
          <a:xfrm>
            <a:off x="3903663" y="951865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10" tIns="46966" rIns="95610" bIns="46966" anchor="b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s-ES" altLang="es-AR" sz="1300" u="sng"/>
              <a:t>33</a:t>
            </a:r>
          </a:p>
        </p:txBody>
      </p:sp>
      <p:sp>
        <p:nvSpPr>
          <p:cNvPr id="25605" name="Rectángulo 4"/>
          <p:cNvSpPr>
            <a:spLocks noChangeArrowheads="1"/>
          </p:cNvSpPr>
          <p:nvPr/>
        </p:nvSpPr>
        <p:spPr bwMode="auto">
          <a:xfrm>
            <a:off x="0" y="951865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5606" name="Rectángulo 5"/>
          <p:cNvSpPr>
            <a:spLocks noChangeArrowheads="1"/>
          </p:cNvSpPr>
          <p:nvPr/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16" tIns="48308" rIns="96616" bIns="48308" anchor="ctr"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s-AR" altLang="es-AR" sz="2500">
              <a:latin typeface="Times New Roman" panose="02020603050405020304" pitchFamily="18" charset="0"/>
            </a:endParaRPr>
          </a:p>
        </p:txBody>
      </p:sp>
      <p:sp>
        <p:nvSpPr>
          <p:cNvPr id="25607" name="Rectángulo 6"/>
          <p:cNvSpPr>
            <a:spLocks noRot="1" noChangeArrowheads="1" noTextEdit="1"/>
          </p:cNvSpPr>
          <p:nvPr>
            <p:ph type="sldImg"/>
          </p:nvPr>
        </p:nvSpPr>
        <p:spPr>
          <a:xfrm>
            <a:off x="949325" y="758825"/>
            <a:ext cx="4991100" cy="3743325"/>
          </a:xfrm>
          <a:ln cap="flat"/>
        </p:spPr>
      </p:sp>
      <p:sp>
        <p:nvSpPr>
          <p:cNvPr id="25608" name="Rectángulo 7"/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9837" cy="45100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10" tIns="46966" rIns="95610" bIns="46966"/>
          <a:lstStyle/>
          <a:p>
            <a:pPr eaLnBrk="1" hangingPunct="1"/>
            <a:endParaRPr lang="es-ES" altLang="es-A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551A9-1BB3-4939-B8E3-61F6372A7424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2323444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F79F7-C5DD-4FC3-A58B-5B5C0DD2EFFD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2581842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83540-575B-46E2-A94C-40F0EC09A1FB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1274474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57EC0-5AD8-4005-A174-84092C8016E3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1488364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F5CAA-64A2-4A22-A585-3CC589238010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156235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4A7E9-8178-4146-9B62-8C212EEA54E8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953293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B34ED-8631-4DC4-915A-008014D3BF47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254174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9B8CD-25C4-48A5-993A-98D88FB5C9C4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2256969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340E9-5DD6-4A8B-94C6-014D0B3D9DBA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697431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7B057-04DA-46FD-90E6-E189C75CBACF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3942228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9CD12-9EFB-472E-97A1-1B692F5F731A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  <p:extLst>
      <p:ext uri="{BB962C8B-B14F-4D97-AF65-F5344CB8AC3E}">
        <p14:creationId xmlns:p14="http://schemas.microsoft.com/office/powerpoint/2010/main" val="360735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AR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AR"/>
              <a:t>Haga clic para modificar el estilo de texto del patrón</a:t>
            </a:r>
          </a:p>
          <a:p>
            <a:pPr lvl="1"/>
            <a:r>
              <a:rPr lang="es-ES_tradnl" altLang="es-AR"/>
              <a:t>Segundo nivel</a:t>
            </a:r>
          </a:p>
          <a:p>
            <a:pPr lvl="2"/>
            <a:r>
              <a:rPr lang="es-ES_tradnl" altLang="es-AR"/>
              <a:t>Tercer nivel</a:t>
            </a:r>
          </a:p>
          <a:p>
            <a:pPr lvl="3"/>
            <a:r>
              <a:rPr lang="es-ES_tradnl" altLang="es-AR"/>
              <a:t>Cuarto nivel</a:t>
            </a:r>
          </a:p>
          <a:p>
            <a:pPr lvl="4"/>
            <a:r>
              <a:rPr lang="es-ES_tradnl" altLang="es-AR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9517FA2-6F7A-4785-A1DE-704AA98D30AF}" type="slidenum">
              <a:rPr lang="es-ES_tradnl" altLang="es-AR"/>
              <a:pPr>
                <a:defRPr/>
              </a:pPr>
              <a:t>‹Nº›</a:t>
            </a:fld>
            <a:endParaRPr lang="es-ES_tradnl" alt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68313" y="44450"/>
            <a:ext cx="86852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solidFill>
                  <a:srgbClr val="0000FF"/>
                </a:solidFill>
              </a:rPr>
              <a:t>QUIMICA BIOLOGICA</a:t>
            </a:r>
            <a:r>
              <a:rPr lang="es-ES_tradnl" altLang="es-AR" sz="2400" b="1">
                <a:solidFill>
                  <a:srgbClr val="0000FF"/>
                </a:solidFill>
              </a:rPr>
              <a:t>        </a:t>
            </a:r>
            <a:r>
              <a:rPr lang="es-ES_tradnl" altLang="es-AR" sz="2000" b="1">
                <a:solidFill>
                  <a:srgbClr val="0000FF"/>
                </a:solidFill>
              </a:rPr>
              <a:t>Lic. y Prof. en Cs. Biol. y Lic. en Biotecnol.</a:t>
            </a:r>
          </a:p>
        </p:txBody>
      </p:sp>
      <p:sp>
        <p:nvSpPr>
          <p:cNvPr id="4099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50825" y="620713"/>
            <a:ext cx="8713788" cy="6048375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AR" altLang="es-AR" sz="1600" b="1"/>
              <a:t>BOLILLA 3: -.Metabolismo. Principales nutrientes de autótrofos y heterótrofos. Catabolismo. Anabolismo. Metabolismo de Carbohidratos en los distintos organismos: Animales y Vegetales. Digestión y absorción. Sistema digestivo en individuos heterótrofos. Digestión en rumiantes. Estructuras especializadas.  Distribución de glucosa en una célula animal y una célula vegetal. Degradación de glucosa: glicólisis. Localización celular. Etapas. Producción de energía. Regulación. Balance energético en condiciones de anaerobiosis. Destino del piruvato. Fermentaciones. Degradación de otras hexosas.</a:t>
            </a:r>
          </a:p>
          <a:p>
            <a:pPr eaLnBrk="1" hangingPunct="1">
              <a:lnSpc>
                <a:spcPct val="90000"/>
              </a:lnSpc>
            </a:pPr>
            <a:endParaRPr lang="es-AR" altLang="es-AR" sz="1600" b="1"/>
          </a:p>
          <a:p>
            <a:pPr eaLnBrk="1" hangingPunct="1">
              <a:lnSpc>
                <a:spcPct val="90000"/>
              </a:lnSpc>
            </a:pPr>
            <a:r>
              <a:rPr lang="es-AR" altLang="es-AR" sz="1600" b="1"/>
              <a:t>BOLILLA 4: Destino del piruvato en condiciones aeróbicas. Complejo de la piruvato deshidrogenasa. Ciclo de Krebs. Localización celular. Balance energético del ciclo. Regulación. Reacciones anapleróticas según el tipo de célula o tejido. Naturaleza anfibólica del ciclo. Sistemas de lanzaderas: Lanzadera del glicerofosfato y lanzadera del malato-aspartato. Balance energético de la degradación de glucosa en condiciones de aerobiosis. Efecto Pasteur. </a:t>
            </a:r>
            <a:r>
              <a:rPr lang="es-AR" altLang="es-AR" sz="1600" b="1">
                <a:solidFill>
                  <a:srgbClr val="FF0000"/>
                </a:solidFill>
              </a:rPr>
              <a:t>Degradación del Glucógeno (Glucogenólisis).</a:t>
            </a:r>
            <a:r>
              <a:rPr lang="es-AR" altLang="es-AR" sz="1600" b="1"/>
              <a:t> </a:t>
            </a:r>
            <a:r>
              <a:rPr lang="es-AR" altLang="es-AR" sz="1600" b="1">
                <a:solidFill>
                  <a:srgbClr val="FF0000"/>
                </a:solidFill>
              </a:rPr>
              <a:t>Vía de las pentosas. Localización. Importancia metabólica.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AR" altLang="es-AR" sz="1600" b="1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s-AR" altLang="es-AR" sz="1600" b="1"/>
              <a:t>BOLILLA 5: Biosíntesis de carbohidratos. Gluconeogénesis. Etapas. Regulación. Costo energético. Ciclos fútiles. Ciclo del glioxilato. Localización. Importancia. Biosíntesis del glucógeno. Regulación coordinada entre la degradación y la síntesis del glucógeno.  Costo energético. </a:t>
            </a:r>
            <a:r>
              <a:rPr lang="es-AR" altLang="es-AR" sz="1600"/>
              <a:t>Biosíntesis de almidón.</a:t>
            </a:r>
            <a:r>
              <a:rPr lang="es-AR" altLang="es-AR" sz="1600" b="1"/>
              <a:t> </a:t>
            </a:r>
            <a:r>
              <a:rPr lang="es-AR" altLang="es-AR" sz="1600"/>
              <a:t>Síntesis fotosintética de glúcidos. Reacciones de fijación y reducción fotosintética del carbono, ciclo de Calvin. Regulación. Fotorrespiración y ruta C4. Biosíntesis de almidón, sacarosa y celulosa en vegetales.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4"/>
          <p:cNvSpPr txBox="1">
            <a:spLocks noChangeArrowheads="1"/>
          </p:cNvSpPr>
          <p:nvPr/>
        </p:nvSpPr>
        <p:spPr bwMode="auto">
          <a:xfrm>
            <a:off x="295275" y="188913"/>
            <a:ext cx="857885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" altLang="es-AR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REGULACION POR MODIFICACION COVALENTE</a:t>
            </a:r>
          </a:p>
          <a:p>
            <a:pPr algn="ctr" eaLnBrk="1" hangingPunct="1">
              <a:defRPr/>
            </a:pPr>
            <a:endParaRPr lang="es-ES" altLang="es-AR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r>
              <a:rPr lang="es-ES" altLang="es-AR" sz="2000" b="1"/>
              <a:t>Consiste en modificar la actividad de la </a:t>
            </a:r>
            <a:r>
              <a:rPr lang="es-ES" altLang="es-AR" sz="2000" b="1" i="1"/>
              <a:t>glucógeno fosforilasa</a:t>
            </a:r>
            <a:r>
              <a:rPr lang="es-ES" altLang="es-AR" sz="2000" b="1"/>
              <a:t> mediante fosforilación: la </a:t>
            </a:r>
            <a:r>
              <a:rPr lang="es-ES" altLang="es-AR" sz="2000" b="1" i="1">
                <a:solidFill>
                  <a:srgbClr val="FF0000"/>
                </a:solidFill>
              </a:rPr>
              <a:t>fosforilasa</a:t>
            </a:r>
            <a:r>
              <a:rPr lang="es-ES" altLang="es-AR" sz="2000" b="1">
                <a:solidFill>
                  <a:srgbClr val="FF0000"/>
                </a:solidFill>
              </a:rPr>
              <a:t> B </a:t>
            </a:r>
            <a:r>
              <a:rPr lang="es-ES" altLang="es-AR" sz="2000" b="1"/>
              <a:t>(poco activa) no está fosforilada, mientras que la </a:t>
            </a:r>
            <a:r>
              <a:rPr lang="es-ES" altLang="es-AR" sz="2000" b="1" i="1">
                <a:solidFill>
                  <a:srgbClr val="FF0000"/>
                </a:solidFill>
              </a:rPr>
              <a:t>fosforilasa</a:t>
            </a:r>
            <a:r>
              <a:rPr lang="es-ES" altLang="es-AR" sz="2000" b="1">
                <a:solidFill>
                  <a:srgbClr val="FF0000"/>
                </a:solidFill>
              </a:rPr>
              <a:t> A</a:t>
            </a:r>
            <a:r>
              <a:rPr lang="es-ES" altLang="es-AR" sz="2000" b="1"/>
              <a:t> (muy activa) se encuentra FOSFORILADA. Esta regulación está sometida a control hormonal.</a:t>
            </a:r>
            <a:r>
              <a:rPr lang="es-ES" altLang="es-AR"/>
              <a:t> </a:t>
            </a:r>
          </a:p>
        </p:txBody>
      </p:sp>
      <p:grpSp>
        <p:nvGrpSpPr>
          <p:cNvPr id="13315" name="Group 3"/>
          <p:cNvGrpSpPr>
            <a:grpSpLocks/>
          </p:cNvGrpSpPr>
          <p:nvPr/>
        </p:nvGrpSpPr>
        <p:grpSpPr bwMode="auto">
          <a:xfrm>
            <a:off x="900113" y="2276475"/>
            <a:ext cx="6048375" cy="4173538"/>
            <a:chOff x="567" y="1436"/>
            <a:chExt cx="3810" cy="2629"/>
          </a:xfrm>
        </p:grpSpPr>
        <p:grpSp>
          <p:nvGrpSpPr>
            <p:cNvPr id="13323" name="Group 4"/>
            <p:cNvGrpSpPr>
              <a:grpSpLocks/>
            </p:cNvGrpSpPr>
            <p:nvPr/>
          </p:nvGrpSpPr>
          <p:grpSpPr bwMode="auto">
            <a:xfrm>
              <a:off x="1574" y="1436"/>
              <a:ext cx="2803" cy="2629"/>
              <a:chOff x="1574" y="1436"/>
              <a:chExt cx="2803" cy="2629"/>
            </a:xfrm>
          </p:grpSpPr>
          <p:pic>
            <p:nvPicPr>
              <p:cNvPr id="13328" name="Picture 5"/>
              <p:cNvPicPr>
                <a:picLocks noChangeAspect="1" noChangeArrowheads="1"/>
              </p:cNvPicPr>
              <p:nvPr/>
            </p:nvPicPr>
            <p:blipFill>
              <a:blip r:embed="rId2">
                <a:lum contras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1" y="1436"/>
                <a:ext cx="2317" cy="26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3329" name="Text Box 6"/>
              <p:cNvSpPr txBox="1">
                <a:spLocks noChangeArrowheads="1"/>
              </p:cNvSpPr>
              <p:nvPr/>
            </p:nvSpPr>
            <p:spPr bwMode="auto">
              <a:xfrm>
                <a:off x="1574" y="2523"/>
                <a:ext cx="626" cy="4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400" b="1" i="1">
                    <a:solidFill>
                      <a:srgbClr val="0000FF"/>
                    </a:solidFill>
                  </a:rPr>
                  <a:t>Fosforilasa 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400" b="1" i="1">
                    <a:solidFill>
                      <a:srgbClr val="0000FF"/>
                    </a:solidFill>
                  </a:rPr>
                  <a:t>fosfatasa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400" b="1" i="1">
                    <a:solidFill>
                      <a:srgbClr val="0000FF"/>
                    </a:solidFill>
                  </a:rPr>
                  <a:t>(PPT)</a:t>
                </a:r>
              </a:p>
            </p:txBody>
          </p:sp>
          <p:sp>
            <p:nvSpPr>
              <p:cNvPr id="13330" name="Text Box 7"/>
              <p:cNvSpPr txBox="1">
                <a:spLocks noChangeArrowheads="1"/>
              </p:cNvSpPr>
              <p:nvPr/>
            </p:nvSpPr>
            <p:spPr bwMode="auto">
              <a:xfrm>
                <a:off x="3107" y="2661"/>
                <a:ext cx="1270" cy="1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400" b="1" i="1">
                    <a:solidFill>
                      <a:srgbClr val="0000FF"/>
                    </a:solidFill>
                  </a:rPr>
                  <a:t>Fosforilasa quinasa</a:t>
                </a:r>
              </a:p>
            </p:txBody>
          </p:sp>
          <p:sp>
            <p:nvSpPr>
              <p:cNvPr id="13331" name="Text Box 8"/>
              <p:cNvSpPr txBox="1">
                <a:spLocks noChangeArrowheads="1"/>
              </p:cNvSpPr>
              <p:nvPr/>
            </p:nvSpPr>
            <p:spPr bwMode="auto">
              <a:xfrm>
                <a:off x="3379" y="2314"/>
                <a:ext cx="444" cy="2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200" b="1" i="1">
                    <a:solidFill>
                      <a:srgbClr val="FF0000"/>
                    </a:solidFill>
                  </a:rPr>
                  <a:t>Glucag</a:t>
                </a:r>
                <a:r>
                  <a:rPr lang="en-US" altLang="es-AR" sz="1200" b="1" i="1">
                    <a:solidFill>
                      <a:srgbClr val="FF0000"/>
                    </a:solidFill>
                    <a:cs typeface="Arial" panose="020B0604020202020204" pitchFamily="34" charset="0"/>
                  </a:rPr>
                  <a:t>ó</a:t>
                </a:r>
                <a:r>
                  <a:rPr lang="es-ES_tradnl" altLang="es-AR" sz="1200" b="1" i="1">
                    <a:solidFill>
                      <a:srgbClr val="FF0000"/>
                    </a:solidFill>
                  </a:rPr>
                  <a:t>n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200" b="1" i="1">
                    <a:solidFill>
                      <a:srgbClr val="FF0000"/>
                    </a:solidFill>
                  </a:rPr>
                  <a:t>(higado)</a:t>
                </a:r>
              </a:p>
            </p:txBody>
          </p:sp>
          <p:sp>
            <p:nvSpPr>
              <p:cNvPr id="13332" name="Text Box 9"/>
              <p:cNvSpPr txBox="1">
                <a:spLocks noChangeArrowheads="1"/>
              </p:cNvSpPr>
              <p:nvPr/>
            </p:nvSpPr>
            <p:spPr bwMode="auto">
              <a:xfrm>
                <a:off x="3379" y="2840"/>
                <a:ext cx="496" cy="3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200" b="1" i="1">
                    <a:solidFill>
                      <a:srgbClr val="FF0000"/>
                    </a:solidFill>
                  </a:rPr>
                  <a:t>Adrenalina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200" b="1" i="1">
                    <a:solidFill>
                      <a:srgbClr val="FF0000"/>
                    </a:solidFill>
                  </a:rPr>
                  <a:t>Ca</a:t>
                </a:r>
                <a:r>
                  <a:rPr lang="es-ES_tradnl" altLang="es-AR" sz="1200" b="1" i="1" baseline="30000">
                    <a:solidFill>
                      <a:srgbClr val="FF0000"/>
                    </a:solidFill>
                  </a:rPr>
                  <a:t>2+</a:t>
                </a:r>
                <a:r>
                  <a:rPr lang="es-ES_tradnl" altLang="es-AR" sz="1200" b="1" i="1">
                    <a:solidFill>
                      <a:srgbClr val="FF0000"/>
                    </a:solidFill>
                  </a:rPr>
                  <a:t>, AMP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200" b="1" i="1">
                    <a:solidFill>
                      <a:srgbClr val="FF0000"/>
                    </a:solidFill>
                  </a:rPr>
                  <a:t>(m</a:t>
                </a:r>
                <a:r>
                  <a:rPr lang="en-US" altLang="es-AR" sz="1200" b="1" i="1">
                    <a:solidFill>
                      <a:srgbClr val="FF0000"/>
                    </a:solidFill>
                    <a:cs typeface="Arial" panose="020B0604020202020204" pitchFamily="34" charset="0"/>
                  </a:rPr>
                  <a:t>ú</a:t>
                </a:r>
                <a:r>
                  <a:rPr lang="es-ES_tradnl" altLang="es-AR" sz="1200" b="1" i="1">
                    <a:solidFill>
                      <a:srgbClr val="FF0000"/>
                    </a:solidFill>
                  </a:rPr>
                  <a:t>sculo)</a:t>
                </a:r>
              </a:p>
            </p:txBody>
          </p:sp>
        </p:grpSp>
        <p:grpSp>
          <p:nvGrpSpPr>
            <p:cNvPr id="13324" name="Group 10"/>
            <p:cNvGrpSpPr>
              <a:grpSpLocks/>
            </p:cNvGrpSpPr>
            <p:nvPr/>
          </p:nvGrpSpPr>
          <p:grpSpPr bwMode="auto">
            <a:xfrm>
              <a:off x="567" y="2492"/>
              <a:ext cx="1002" cy="303"/>
              <a:chOff x="567" y="2492"/>
              <a:chExt cx="1002" cy="303"/>
            </a:xfrm>
          </p:grpSpPr>
          <p:sp>
            <p:nvSpPr>
              <p:cNvPr id="13325" name="Text Box 11"/>
              <p:cNvSpPr txBox="1">
                <a:spLocks noChangeArrowheads="1"/>
              </p:cNvSpPr>
              <p:nvPr/>
            </p:nvSpPr>
            <p:spPr bwMode="auto">
              <a:xfrm>
                <a:off x="567" y="2603"/>
                <a:ext cx="537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400" b="1" i="1">
                    <a:solidFill>
                      <a:srgbClr val="FF0000"/>
                    </a:solidFill>
                  </a:rPr>
                  <a:t>Insulina</a:t>
                </a:r>
              </a:p>
            </p:txBody>
          </p:sp>
          <p:sp>
            <p:nvSpPr>
              <p:cNvPr id="13326" name="Line 12"/>
              <p:cNvSpPr>
                <a:spLocks noChangeShapeType="1"/>
              </p:cNvSpPr>
              <p:nvPr/>
            </p:nvSpPr>
            <p:spPr bwMode="auto">
              <a:xfrm>
                <a:off x="1156" y="2704"/>
                <a:ext cx="36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3327" name="Text Box 13"/>
              <p:cNvSpPr txBox="1">
                <a:spLocks noChangeArrowheads="1"/>
              </p:cNvSpPr>
              <p:nvPr/>
            </p:nvSpPr>
            <p:spPr bwMode="auto">
              <a:xfrm>
                <a:off x="1292" y="2492"/>
                <a:ext cx="277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600" b="1">
                    <a:solidFill>
                      <a:srgbClr val="009900"/>
                    </a:solidFill>
                  </a:rPr>
                  <a:t>(+)</a:t>
                </a:r>
              </a:p>
            </p:txBody>
          </p:sp>
        </p:grpSp>
      </p:grp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4932363" y="3357563"/>
            <a:ext cx="12239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/>
          </a:p>
        </p:txBody>
      </p:sp>
      <p:sp>
        <p:nvSpPr>
          <p:cNvPr id="102415" name="Rectangle 15"/>
          <p:cNvSpPr>
            <a:spLocks noChangeArrowheads="1"/>
          </p:cNvSpPr>
          <p:nvPr/>
        </p:nvSpPr>
        <p:spPr bwMode="auto">
          <a:xfrm>
            <a:off x="4932363" y="4437063"/>
            <a:ext cx="12954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/>
          </a:p>
        </p:txBody>
      </p:sp>
      <p:sp>
        <p:nvSpPr>
          <p:cNvPr id="102416" name="Rectangle 16"/>
          <p:cNvSpPr>
            <a:spLocks noChangeArrowheads="1"/>
          </p:cNvSpPr>
          <p:nvPr/>
        </p:nvSpPr>
        <p:spPr bwMode="auto">
          <a:xfrm>
            <a:off x="755650" y="4005263"/>
            <a:ext cx="16557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AR" altLang="es-AR" sz="1800"/>
          </a:p>
        </p:txBody>
      </p:sp>
      <p:sp>
        <p:nvSpPr>
          <p:cNvPr id="102417" name="Arc 17"/>
          <p:cNvSpPr>
            <a:spLocks/>
          </p:cNvSpPr>
          <p:nvPr/>
        </p:nvSpPr>
        <p:spPr bwMode="auto">
          <a:xfrm>
            <a:off x="4787900" y="3716338"/>
            <a:ext cx="144463" cy="1366837"/>
          </a:xfrm>
          <a:custGeom>
            <a:avLst/>
            <a:gdLst>
              <a:gd name="T0" fmla="*/ 176044 w 28407"/>
              <a:gd name="T1" fmla="*/ 0 h 43200"/>
              <a:gd name="T2" fmla="*/ 0 w 28407"/>
              <a:gd name="T3" fmla="*/ 42144204 h 43200"/>
              <a:gd name="T4" fmla="*/ 176044 w 28407"/>
              <a:gd name="T5" fmla="*/ 21623203 h 43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407" h="43200" fill="none" extrusionOk="0">
                <a:moveTo>
                  <a:pt x="6806" y="0"/>
                </a:moveTo>
                <a:cubicBezTo>
                  <a:pt x="18736" y="0"/>
                  <a:pt x="28407" y="9670"/>
                  <a:pt x="28407" y="21600"/>
                </a:cubicBezTo>
                <a:cubicBezTo>
                  <a:pt x="28407" y="33529"/>
                  <a:pt x="18736" y="43200"/>
                  <a:pt x="6807" y="43200"/>
                </a:cubicBezTo>
                <a:cubicBezTo>
                  <a:pt x="4493" y="43200"/>
                  <a:pt x="2195" y="42828"/>
                  <a:pt x="-1" y="42099"/>
                </a:cubicBezTo>
              </a:path>
              <a:path w="28407" h="43200" stroke="0" extrusionOk="0">
                <a:moveTo>
                  <a:pt x="6806" y="0"/>
                </a:moveTo>
                <a:cubicBezTo>
                  <a:pt x="18736" y="0"/>
                  <a:pt x="28407" y="9670"/>
                  <a:pt x="28407" y="21600"/>
                </a:cubicBezTo>
                <a:cubicBezTo>
                  <a:pt x="28407" y="33529"/>
                  <a:pt x="18736" y="43200"/>
                  <a:pt x="6807" y="43200"/>
                </a:cubicBezTo>
                <a:cubicBezTo>
                  <a:pt x="4493" y="43200"/>
                  <a:pt x="2195" y="42828"/>
                  <a:pt x="-1" y="42099"/>
                </a:cubicBezTo>
                <a:lnTo>
                  <a:pt x="6807" y="21600"/>
                </a:lnTo>
                <a:lnTo>
                  <a:pt x="6806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02418" name="Arc 18"/>
          <p:cNvSpPr>
            <a:spLocks/>
          </p:cNvSpPr>
          <p:nvPr/>
        </p:nvSpPr>
        <p:spPr bwMode="auto">
          <a:xfrm flipH="1">
            <a:off x="3563938" y="3646488"/>
            <a:ext cx="109537" cy="1295400"/>
          </a:xfrm>
          <a:custGeom>
            <a:avLst/>
            <a:gdLst>
              <a:gd name="T0" fmla="*/ 0 w 21600"/>
              <a:gd name="T1" fmla="*/ 0 h 39897"/>
              <a:gd name="T2" fmla="*/ 295228 w 21600"/>
              <a:gd name="T3" fmla="*/ 42059833 h 39897"/>
              <a:gd name="T4" fmla="*/ 0 w 21600"/>
              <a:gd name="T5" fmla="*/ 22770948 h 3989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39897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9034"/>
                  <a:pt x="17777" y="35945"/>
                  <a:pt x="11479" y="39896"/>
                </a:cubicBezTo>
              </a:path>
              <a:path w="21600" h="39897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9034"/>
                  <a:pt x="17777" y="35945"/>
                  <a:pt x="11479" y="39896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21" name="CuadroTexto 20"/>
          <p:cNvSpPr txBox="1"/>
          <p:nvPr/>
        </p:nvSpPr>
        <p:spPr>
          <a:xfrm>
            <a:off x="3779838" y="2852738"/>
            <a:ext cx="922337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AR" sz="11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Glucógeno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779838" y="5589588"/>
            <a:ext cx="938212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AR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Glucógeno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02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02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4" grpId="0" animBg="1"/>
      <p:bldP spid="102415" grpId="0" animBg="1"/>
      <p:bldP spid="1024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92138" y="2420938"/>
            <a:ext cx="7867650" cy="12255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AR" sz="2400" b="1" i="1">
                <a:solidFill>
                  <a:srgbClr val="0000FF"/>
                </a:solidFill>
              </a:rPr>
              <a:t>Debido al diferente papel del glucógeno muscular y el hepático, la regulación hormonal es diferente en estos órganos.</a:t>
            </a:r>
            <a:endParaRPr lang="es-ES_tradnl" altLang="es-AR" sz="2400" b="1" i="1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68313" y="549275"/>
            <a:ext cx="820737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solidFill>
                  <a:srgbClr val="FF0000"/>
                </a:solidFill>
                <a:latin typeface="Arial Rounded MT Bold" panose="020F0704030504030204" pitchFamily="34" charset="0"/>
              </a:rPr>
              <a:t>REGULACION DE LA GLUCOGENOLISIS MUSCULAR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 sz="2400" b="1">
              <a:latin typeface="Arial Rounded MT Bold" panose="020F070403050403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latin typeface="Arial Rounded MT Bold" panose="020F0704030504030204" pitchFamily="34" charset="0"/>
              </a:rPr>
              <a:t>El glucógeno del músculo esquelético tiene como finalidad suministrar glucosa para que sea degradada oxidativamente (VG) y se pueda </a:t>
            </a:r>
            <a:r>
              <a:rPr lang="es-ES" altLang="es-AR" sz="2400" b="1" u="sng">
                <a:solidFill>
                  <a:srgbClr val="0000FF"/>
                </a:solidFill>
                <a:latin typeface="Arial Rounded MT Bold" panose="020F0704030504030204" pitchFamily="34" charset="0"/>
              </a:rPr>
              <a:t>obtener ATP para la actividad muscular</a:t>
            </a:r>
            <a:r>
              <a:rPr lang="es-ES" altLang="es-AR" sz="2400" b="1">
                <a:solidFill>
                  <a:srgbClr val="0000FF"/>
                </a:solidFill>
                <a:latin typeface="Arial Rounded MT Bold" panose="020F0704030504030204" pitchFamily="34" charset="0"/>
              </a:rPr>
              <a:t>.</a:t>
            </a:r>
            <a:r>
              <a:rPr lang="es-ES" altLang="es-AR" sz="2400" b="1">
                <a:latin typeface="Arial Rounded MT Bold" panose="020F0704030504030204" pitchFamily="34" charset="0"/>
              </a:rPr>
              <a:t> 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 sz="2400" b="1">
              <a:latin typeface="Arial Rounded MT Bold" panose="020F0704030504030204" pitchFamily="34" charset="0"/>
            </a:endParaRPr>
          </a:p>
        </p:txBody>
      </p:sp>
      <p:pic>
        <p:nvPicPr>
          <p:cNvPr id="15363" name="Picture 3" descr="Boy_Run_Cyc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3357563"/>
            <a:ext cx="1936750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92138" y="5449888"/>
            <a:ext cx="80835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000" b="1">
                <a:solidFill>
                  <a:srgbClr val="3333FF"/>
                </a:solidFill>
              </a:rPr>
              <a:t>Cuando se precisa realizar trabajo muscular, el SNC estimula la médula adrenal (glándula adrenal), que secreta ADRENALINA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68313" y="287338"/>
            <a:ext cx="82073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400" b="1">
                <a:solidFill>
                  <a:srgbClr val="FF0000"/>
                </a:solidFill>
                <a:latin typeface="Arial Rounded MT Bold" panose="020F0704030504030204" pitchFamily="34" charset="0"/>
              </a:rPr>
              <a:t>REGULACION DE LA GLUCOGENOLISIS HEPATICA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 sz="2400" b="1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000" b="1">
                <a:latin typeface="Arial Rounded MT Bold" panose="020F0704030504030204" pitchFamily="34" charset="0"/>
              </a:rPr>
              <a:t>El glucógeno hepático sirve como </a:t>
            </a:r>
            <a:r>
              <a:rPr lang="es-ES" altLang="es-AR" sz="2000" b="1">
                <a:solidFill>
                  <a:srgbClr val="0000FF"/>
                </a:solidFill>
                <a:latin typeface="Arial Rounded MT Bold" panose="020F0704030504030204" pitchFamily="34" charset="0"/>
              </a:rPr>
              <a:t>fuente de glucosa para los tejidos extrahepáticos,</a:t>
            </a:r>
            <a:r>
              <a:rPr lang="es-ES" altLang="es-AR" sz="2000" b="1">
                <a:latin typeface="Arial Rounded MT Bold" panose="020F0704030504030204" pitchFamily="34" charset="0"/>
              </a:rPr>
              <a:t> incluido el músculo esquelético, </a:t>
            </a:r>
            <a:r>
              <a:rPr lang="es-ES" altLang="es-AR" sz="2000" b="1"/>
              <a:t>así el </a:t>
            </a:r>
            <a:r>
              <a:rPr lang="es-ES" altLang="es-AR" sz="2000" b="1">
                <a:solidFill>
                  <a:srgbClr val="FF0000"/>
                </a:solidFill>
              </a:rPr>
              <a:t>hígado mantiene la glucemia</a:t>
            </a:r>
            <a:r>
              <a:rPr lang="es-ES" altLang="es-AR" sz="2000" b="1"/>
              <a:t>. </a:t>
            </a:r>
            <a:r>
              <a:rPr lang="es-ES" altLang="es-AR" sz="2000" b="1">
                <a:latin typeface="Arial Rounded MT Bold" panose="020F0704030504030204" pitchFamily="34" charset="0"/>
              </a:rPr>
              <a:t> </a:t>
            </a:r>
          </a:p>
        </p:txBody>
      </p:sp>
      <p:pic>
        <p:nvPicPr>
          <p:cNvPr id="16387" name="Picture 4" descr="img1_to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2"/>
          <a:stretch>
            <a:fillRect/>
          </a:stretch>
        </p:blipFill>
        <p:spPr bwMode="auto">
          <a:xfrm>
            <a:off x="755650" y="2466975"/>
            <a:ext cx="5518150" cy="398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567488" y="2081213"/>
            <a:ext cx="2325687" cy="311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000099"/>
                </a:solidFill>
              </a:rPr>
              <a:t>Ante un descenso de la glucemia el páncreas libera </a:t>
            </a:r>
            <a:r>
              <a:rPr lang="es-ES" altLang="es-AR" sz="1800" b="1" u="sng">
                <a:solidFill>
                  <a:srgbClr val="000099"/>
                </a:solidFill>
              </a:rPr>
              <a:t>GLUCAGÓN.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 b="1" u="sng">
              <a:solidFill>
                <a:srgbClr val="00009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000099"/>
                </a:solidFill>
              </a:rPr>
              <a:t>Mientras que ante un aumento de la glucemia, el páncreas libera</a:t>
            </a:r>
            <a:r>
              <a:rPr lang="es-ES" altLang="es-AR" sz="1800" b="1" u="sng">
                <a:solidFill>
                  <a:srgbClr val="000099"/>
                </a:solidFill>
              </a:rPr>
              <a:t> INSULINA.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 b="1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upo 2"/>
          <p:cNvGrpSpPr>
            <a:grpSpLocks/>
          </p:cNvGrpSpPr>
          <p:nvPr/>
        </p:nvGrpSpPr>
        <p:grpSpPr bwMode="auto">
          <a:xfrm>
            <a:off x="1800225" y="73025"/>
            <a:ext cx="5724525" cy="6669088"/>
            <a:chOff x="1800225" y="73025"/>
            <a:chExt cx="5724525" cy="6669088"/>
          </a:xfrm>
        </p:grpSpPr>
        <p:pic>
          <p:nvPicPr>
            <p:cNvPr id="17425" name="Picture 2" descr="GLUCOG-regul-hor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0225" y="73025"/>
              <a:ext cx="5724525" cy="6669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6" name="Text Box 3"/>
            <p:cNvSpPr txBox="1">
              <a:spLocks noChangeArrowheads="1"/>
            </p:cNvSpPr>
            <p:nvPr/>
          </p:nvSpPr>
          <p:spPr bwMode="auto">
            <a:xfrm>
              <a:off x="4716463" y="115888"/>
              <a:ext cx="1995487" cy="517525"/>
            </a:xfrm>
            <a:prstGeom prst="rect">
              <a:avLst/>
            </a:prstGeom>
            <a:solidFill>
              <a:srgbClr val="F2E2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400" b="1"/>
                <a:t>Adrenalina (músculo)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400" b="1"/>
                <a:t>Glucag</a:t>
              </a:r>
              <a:r>
                <a:rPr lang="en-US" altLang="es-AR" sz="1400" b="1">
                  <a:cs typeface="Arial" panose="020B0604020202020204" pitchFamily="34" charset="0"/>
                </a:rPr>
                <a:t>ó</a:t>
              </a:r>
              <a:r>
                <a:rPr lang="es-ES_tradnl" altLang="es-AR" sz="1400" b="1"/>
                <a:t>n (hígado)</a:t>
              </a:r>
            </a:p>
          </p:txBody>
        </p:sp>
        <p:sp>
          <p:nvSpPr>
            <p:cNvPr id="17427" name="Text Box 4"/>
            <p:cNvSpPr txBox="1">
              <a:spLocks noChangeArrowheads="1"/>
            </p:cNvSpPr>
            <p:nvPr/>
          </p:nvSpPr>
          <p:spPr bwMode="auto">
            <a:xfrm>
              <a:off x="4996635" y="1504950"/>
              <a:ext cx="1941557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70C0"/>
                  </a:solidFill>
                </a:rPr>
                <a:t>Célula hepática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70C0"/>
                  </a:solidFill>
                </a:rPr>
                <a:t>o muscular</a:t>
              </a:r>
            </a:p>
          </p:txBody>
        </p:sp>
        <p:sp>
          <p:nvSpPr>
            <p:cNvPr id="17428" name="CuadroTexto 1"/>
            <p:cNvSpPr txBox="1">
              <a:spLocks noChangeArrowheads="1"/>
            </p:cNvSpPr>
            <p:nvPr/>
          </p:nvSpPr>
          <p:spPr bwMode="auto">
            <a:xfrm>
              <a:off x="3492500" y="5307710"/>
              <a:ext cx="92204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AR" altLang="es-AR" sz="1100" b="1"/>
                <a:t>Glucógeno</a:t>
              </a:r>
            </a:p>
          </p:txBody>
        </p:sp>
        <p:sp>
          <p:nvSpPr>
            <p:cNvPr id="17429" name="CuadroTexto 7"/>
            <p:cNvSpPr txBox="1">
              <a:spLocks noChangeArrowheads="1"/>
            </p:cNvSpPr>
            <p:nvPr/>
          </p:nvSpPr>
          <p:spPr bwMode="auto">
            <a:xfrm>
              <a:off x="5287672" y="5369035"/>
              <a:ext cx="92204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AR" altLang="es-AR" sz="1100" b="1"/>
                <a:t>Glucógeno</a:t>
              </a:r>
            </a:p>
          </p:txBody>
        </p:sp>
      </p:grpSp>
      <p:grpSp>
        <p:nvGrpSpPr>
          <p:cNvPr id="10" name="Group 6"/>
          <p:cNvGrpSpPr>
            <a:grpSpLocks/>
          </p:cNvGrpSpPr>
          <p:nvPr/>
        </p:nvGrpSpPr>
        <p:grpSpPr bwMode="auto">
          <a:xfrm>
            <a:off x="7596188" y="1773238"/>
            <a:ext cx="1584325" cy="1446212"/>
            <a:chOff x="4740" y="618"/>
            <a:chExt cx="998" cy="911"/>
          </a:xfrm>
        </p:grpSpPr>
        <p:sp>
          <p:nvSpPr>
            <p:cNvPr id="17423" name="Line 7"/>
            <p:cNvSpPr>
              <a:spLocks noChangeShapeType="1"/>
            </p:cNvSpPr>
            <p:nvPr/>
          </p:nvSpPr>
          <p:spPr bwMode="auto">
            <a:xfrm>
              <a:off x="4740" y="618"/>
              <a:ext cx="0" cy="36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7424" name="Text Box 8"/>
            <p:cNvSpPr txBox="1">
              <a:spLocks noChangeArrowheads="1"/>
            </p:cNvSpPr>
            <p:nvPr/>
          </p:nvSpPr>
          <p:spPr bwMode="auto">
            <a:xfrm>
              <a:off x="4740" y="663"/>
              <a:ext cx="998" cy="8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Glucemia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AR" sz="1800" b="1">
                <a:solidFill>
                  <a:srgbClr val="FF0000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>
                  <a:solidFill>
                    <a:srgbClr val="FF0000"/>
                  </a:solidFill>
                </a:rPr>
                <a:t>Entre comidas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>
                  <a:solidFill>
                    <a:srgbClr val="FF0000"/>
                  </a:solidFill>
                </a:rPr>
                <a:t>Dieta libre de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>
                  <a:solidFill>
                    <a:srgbClr val="FF0000"/>
                  </a:solidFill>
                </a:rPr>
                <a:t>carbohidratos</a:t>
              </a:r>
            </a:p>
          </p:txBody>
        </p:sp>
      </p:grpSp>
      <p:grpSp>
        <p:nvGrpSpPr>
          <p:cNvPr id="13" name="Group 9"/>
          <p:cNvGrpSpPr>
            <a:grpSpLocks/>
          </p:cNvGrpSpPr>
          <p:nvPr/>
        </p:nvGrpSpPr>
        <p:grpSpPr bwMode="auto">
          <a:xfrm>
            <a:off x="7559675" y="604838"/>
            <a:ext cx="1476375" cy="1239837"/>
            <a:chOff x="4762" y="381"/>
            <a:chExt cx="930" cy="781"/>
          </a:xfrm>
        </p:grpSpPr>
        <p:sp>
          <p:nvSpPr>
            <p:cNvPr id="17421" name="Line 10"/>
            <p:cNvSpPr>
              <a:spLocks noChangeShapeType="1"/>
            </p:cNvSpPr>
            <p:nvPr/>
          </p:nvSpPr>
          <p:spPr bwMode="auto">
            <a:xfrm flipV="1">
              <a:off x="5239" y="618"/>
              <a:ext cx="0" cy="5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7422" name="Text Box 11"/>
            <p:cNvSpPr txBox="1">
              <a:spLocks noChangeArrowheads="1"/>
            </p:cNvSpPr>
            <p:nvPr/>
          </p:nvSpPr>
          <p:spPr bwMode="auto">
            <a:xfrm>
              <a:off x="4762" y="381"/>
              <a:ext cx="930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33CC"/>
                  </a:solidFill>
                </a:rPr>
                <a:t>PANCREAS</a:t>
              </a:r>
            </a:p>
          </p:txBody>
        </p:sp>
      </p:grpSp>
      <p:sp>
        <p:nvSpPr>
          <p:cNvPr id="16" name="Arc 12"/>
          <p:cNvSpPr>
            <a:spLocks/>
          </p:cNvSpPr>
          <p:nvPr/>
        </p:nvSpPr>
        <p:spPr bwMode="auto">
          <a:xfrm rot="583445" flipH="1">
            <a:off x="6657975" y="436563"/>
            <a:ext cx="884238" cy="187325"/>
          </a:xfrm>
          <a:custGeom>
            <a:avLst/>
            <a:gdLst>
              <a:gd name="T0" fmla="*/ 0 w 43200"/>
              <a:gd name="T1" fmla="*/ 4113241 h 21600"/>
              <a:gd name="T2" fmla="*/ 45686142 w 43200"/>
              <a:gd name="T3" fmla="*/ 4130256 h 21600"/>
              <a:gd name="T4" fmla="*/ 22843081 w 43200"/>
              <a:gd name="T5" fmla="*/ 4130256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00" h="21600" fill="none" extrusionOk="0">
                <a:moveTo>
                  <a:pt x="0" y="21511"/>
                </a:moveTo>
                <a:cubicBezTo>
                  <a:pt x="49" y="9616"/>
                  <a:pt x="9705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</a:path>
              <a:path w="43200" h="21600" stroke="0" extrusionOk="0">
                <a:moveTo>
                  <a:pt x="0" y="21511"/>
                </a:moveTo>
                <a:cubicBezTo>
                  <a:pt x="49" y="9616"/>
                  <a:pt x="9705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lnTo>
                  <a:pt x="21600" y="21600"/>
                </a:lnTo>
                <a:lnTo>
                  <a:pt x="0" y="21511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107950" y="1524000"/>
            <a:ext cx="242887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 b="1">
                <a:solidFill>
                  <a:srgbClr val="FF0000"/>
                </a:solidFill>
              </a:rPr>
              <a:t>Carrera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 b="1">
                <a:solidFill>
                  <a:srgbClr val="FF0000"/>
                </a:solidFill>
              </a:rPr>
              <a:t>Estrés emocional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 b="1">
                <a:solidFill>
                  <a:srgbClr val="FF0000"/>
                </a:solidFill>
              </a:rPr>
              <a:t>Agresión física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 b="1">
                <a:solidFill>
                  <a:srgbClr val="FF0000"/>
                </a:solidFill>
              </a:rPr>
              <a:t>Escape de un predador</a:t>
            </a:r>
          </a:p>
        </p:txBody>
      </p:sp>
      <p:grpSp>
        <p:nvGrpSpPr>
          <p:cNvPr id="18" name="Group 14"/>
          <p:cNvGrpSpPr>
            <a:grpSpLocks/>
          </p:cNvGrpSpPr>
          <p:nvPr/>
        </p:nvGrpSpPr>
        <p:grpSpPr bwMode="auto">
          <a:xfrm>
            <a:off x="250825" y="260350"/>
            <a:ext cx="676275" cy="1296988"/>
            <a:chOff x="158" y="164"/>
            <a:chExt cx="426" cy="817"/>
          </a:xfrm>
        </p:grpSpPr>
        <p:sp>
          <p:nvSpPr>
            <p:cNvPr id="17419" name="Line 15"/>
            <p:cNvSpPr>
              <a:spLocks noChangeShapeType="1"/>
            </p:cNvSpPr>
            <p:nvPr/>
          </p:nvSpPr>
          <p:spPr bwMode="auto">
            <a:xfrm flipV="1">
              <a:off x="295" y="437"/>
              <a:ext cx="0" cy="5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17420" name="Text Box 16"/>
            <p:cNvSpPr txBox="1">
              <a:spLocks noChangeArrowheads="1"/>
            </p:cNvSpPr>
            <p:nvPr/>
          </p:nvSpPr>
          <p:spPr bwMode="auto">
            <a:xfrm>
              <a:off x="158" y="164"/>
              <a:ext cx="426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33CC"/>
                  </a:solidFill>
                </a:rPr>
                <a:t>SNC</a:t>
              </a:r>
            </a:p>
          </p:txBody>
        </p:sp>
      </p:grpSp>
      <p:grpSp>
        <p:nvGrpSpPr>
          <p:cNvPr id="21" name="Group 17"/>
          <p:cNvGrpSpPr>
            <a:grpSpLocks/>
          </p:cNvGrpSpPr>
          <p:nvPr/>
        </p:nvGrpSpPr>
        <p:grpSpPr bwMode="auto">
          <a:xfrm>
            <a:off x="1116013" y="260350"/>
            <a:ext cx="2808287" cy="376238"/>
            <a:chOff x="703" y="164"/>
            <a:chExt cx="1769" cy="237"/>
          </a:xfrm>
        </p:grpSpPr>
        <p:sp>
          <p:nvSpPr>
            <p:cNvPr id="17417" name="Text Box 18"/>
            <p:cNvSpPr txBox="1">
              <a:spLocks noChangeArrowheads="1"/>
            </p:cNvSpPr>
            <p:nvPr/>
          </p:nvSpPr>
          <p:spPr bwMode="auto">
            <a:xfrm>
              <a:off x="703" y="164"/>
              <a:ext cx="1482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33CC"/>
                  </a:solidFill>
                </a:rPr>
                <a:t>MEDULA ADRENAL</a:t>
              </a:r>
            </a:p>
          </p:txBody>
        </p:sp>
        <p:sp>
          <p:nvSpPr>
            <p:cNvPr id="17418" name="Line 19"/>
            <p:cNvSpPr>
              <a:spLocks noChangeShapeType="1"/>
            </p:cNvSpPr>
            <p:nvPr/>
          </p:nvSpPr>
          <p:spPr bwMode="auto">
            <a:xfrm flipV="1">
              <a:off x="2200" y="164"/>
              <a:ext cx="272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502025" y="3351213"/>
            <a:ext cx="1784350" cy="392112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</a:rPr>
              <a:t>GLUCOSA-6-P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835150" y="279400"/>
            <a:ext cx="5430838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Destinos metabólicos de la glucosa </a:t>
            </a:r>
          </a:p>
          <a:p>
            <a:pPr algn="ctr" eaLnBrk="1" hangingPunct="1">
              <a:defRPr/>
            </a:pPr>
            <a:r>
              <a:rPr lang="es-ES_tradnl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en una célula hepática</a:t>
            </a: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3711575" y="1773238"/>
            <a:ext cx="3027363" cy="1295400"/>
            <a:chOff x="2338" y="1208"/>
            <a:chExt cx="1907" cy="816"/>
          </a:xfrm>
        </p:grpSpPr>
        <p:sp>
          <p:nvSpPr>
            <p:cNvPr id="18450" name="Text Box 5"/>
            <p:cNvSpPr txBox="1">
              <a:spLocks noChangeArrowheads="1"/>
            </p:cNvSpPr>
            <p:nvPr/>
          </p:nvSpPr>
          <p:spPr bwMode="auto">
            <a:xfrm>
              <a:off x="2793" y="1661"/>
              <a:ext cx="14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chemeClr val="hlink"/>
                  </a:solidFill>
                </a:rPr>
                <a:t>Glucógeno-génesis</a:t>
              </a:r>
            </a:p>
          </p:txBody>
        </p:sp>
        <p:sp>
          <p:nvSpPr>
            <p:cNvPr id="18451" name="Text Box 6"/>
            <p:cNvSpPr txBox="1">
              <a:spLocks noChangeArrowheads="1"/>
            </p:cNvSpPr>
            <p:nvPr/>
          </p:nvSpPr>
          <p:spPr bwMode="auto">
            <a:xfrm>
              <a:off x="2338" y="1208"/>
              <a:ext cx="8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Glucógeno</a:t>
              </a:r>
            </a:p>
          </p:txBody>
        </p:sp>
        <p:sp>
          <p:nvSpPr>
            <p:cNvPr id="18452" name="AutoShape 7"/>
            <p:cNvSpPr>
              <a:spLocks noChangeArrowheads="1"/>
            </p:cNvSpPr>
            <p:nvPr/>
          </p:nvSpPr>
          <p:spPr bwMode="auto">
            <a:xfrm>
              <a:off x="2654" y="1434"/>
              <a:ext cx="181" cy="590"/>
            </a:xfrm>
            <a:prstGeom prst="upArrow">
              <a:avLst>
                <a:gd name="adj1" fmla="val 50000"/>
                <a:gd name="adj2" fmla="val 81492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grpSp>
        <p:nvGrpSpPr>
          <p:cNvPr id="18437" name="Group 8"/>
          <p:cNvGrpSpPr>
            <a:grpSpLocks/>
          </p:cNvGrpSpPr>
          <p:nvPr/>
        </p:nvGrpSpPr>
        <p:grpSpPr bwMode="auto">
          <a:xfrm>
            <a:off x="5062538" y="3068638"/>
            <a:ext cx="3397250" cy="655637"/>
            <a:chOff x="3053" y="1933"/>
            <a:chExt cx="2140" cy="413"/>
          </a:xfrm>
        </p:grpSpPr>
        <p:sp>
          <p:nvSpPr>
            <p:cNvPr id="18447" name="Text Box 9"/>
            <p:cNvSpPr txBox="1">
              <a:spLocks noChangeArrowheads="1"/>
            </p:cNvSpPr>
            <p:nvPr/>
          </p:nvSpPr>
          <p:spPr bwMode="auto">
            <a:xfrm>
              <a:off x="3053" y="1933"/>
              <a:ext cx="14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chemeClr val="hlink"/>
                  </a:solidFill>
                </a:rPr>
                <a:t>V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a de las Pentosas</a:t>
              </a:r>
            </a:p>
          </p:txBody>
        </p:sp>
        <p:sp>
          <p:nvSpPr>
            <p:cNvPr id="18448" name="Text Box 10"/>
            <p:cNvSpPr txBox="1">
              <a:spLocks noChangeArrowheads="1"/>
            </p:cNvSpPr>
            <p:nvPr/>
          </p:nvSpPr>
          <p:spPr bwMode="auto">
            <a:xfrm>
              <a:off x="4325" y="2115"/>
              <a:ext cx="8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Ribosa-5-P</a:t>
              </a:r>
            </a:p>
          </p:txBody>
        </p:sp>
        <p:sp>
          <p:nvSpPr>
            <p:cNvPr id="18449" name="AutoShape 11"/>
            <p:cNvSpPr>
              <a:spLocks noChangeArrowheads="1"/>
            </p:cNvSpPr>
            <p:nvPr/>
          </p:nvSpPr>
          <p:spPr bwMode="auto">
            <a:xfrm>
              <a:off x="3334" y="2159"/>
              <a:ext cx="998" cy="182"/>
            </a:xfrm>
            <a:prstGeom prst="rightArrow">
              <a:avLst>
                <a:gd name="adj1" fmla="val 49454"/>
                <a:gd name="adj2" fmla="val 86822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grpSp>
        <p:nvGrpSpPr>
          <p:cNvPr id="18438" name="Group 12"/>
          <p:cNvGrpSpPr>
            <a:grpSpLocks/>
          </p:cNvGrpSpPr>
          <p:nvPr/>
        </p:nvGrpSpPr>
        <p:grpSpPr bwMode="auto">
          <a:xfrm>
            <a:off x="3851275" y="3932238"/>
            <a:ext cx="2233613" cy="1368425"/>
            <a:chOff x="2426" y="2341"/>
            <a:chExt cx="1407" cy="862"/>
          </a:xfrm>
        </p:grpSpPr>
        <p:sp>
          <p:nvSpPr>
            <p:cNvPr id="18444" name="Text Box 13"/>
            <p:cNvSpPr txBox="1">
              <a:spLocks noChangeArrowheads="1"/>
            </p:cNvSpPr>
            <p:nvPr/>
          </p:nvSpPr>
          <p:spPr bwMode="auto">
            <a:xfrm>
              <a:off x="2426" y="2972"/>
              <a:ext cx="6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Piruvato</a:t>
              </a:r>
            </a:p>
          </p:txBody>
        </p:sp>
        <p:sp>
          <p:nvSpPr>
            <p:cNvPr id="18445" name="Text Box 14"/>
            <p:cNvSpPr txBox="1">
              <a:spLocks noChangeArrowheads="1"/>
            </p:cNvSpPr>
            <p:nvPr/>
          </p:nvSpPr>
          <p:spPr bwMode="auto">
            <a:xfrm>
              <a:off x="2773" y="2523"/>
              <a:ext cx="10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chemeClr val="hlink"/>
                  </a:solidFill>
                </a:rPr>
                <a:t>V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a Glicol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tica</a:t>
              </a:r>
            </a:p>
          </p:txBody>
        </p:sp>
        <p:sp>
          <p:nvSpPr>
            <p:cNvPr id="18446" name="AutoShape 15"/>
            <p:cNvSpPr>
              <a:spLocks noChangeArrowheads="1"/>
            </p:cNvSpPr>
            <p:nvPr/>
          </p:nvSpPr>
          <p:spPr bwMode="auto">
            <a:xfrm>
              <a:off x="2653" y="2341"/>
              <a:ext cx="182" cy="635"/>
            </a:xfrm>
            <a:prstGeom prst="downArrow">
              <a:avLst>
                <a:gd name="adj1" fmla="val 50000"/>
                <a:gd name="adj2" fmla="val 87225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grpSp>
        <p:nvGrpSpPr>
          <p:cNvPr id="18439" name="Group 16"/>
          <p:cNvGrpSpPr>
            <a:grpSpLocks/>
          </p:cNvGrpSpPr>
          <p:nvPr/>
        </p:nvGrpSpPr>
        <p:grpSpPr bwMode="auto">
          <a:xfrm>
            <a:off x="539750" y="3016250"/>
            <a:ext cx="3089275" cy="708025"/>
            <a:chOff x="476" y="1900"/>
            <a:chExt cx="1946" cy="446"/>
          </a:xfrm>
        </p:grpSpPr>
        <p:sp>
          <p:nvSpPr>
            <p:cNvPr id="18441" name="Text Box 17"/>
            <p:cNvSpPr txBox="1">
              <a:spLocks noChangeArrowheads="1"/>
            </p:cNvSpPr>
            <p:nvPr/>
          </p:nvSpPr>
          <p:spPr bwMode="auto">
            <a:xfrm>
              <a:off x="476" y="2115"/>
              <a:ext cx="68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Glucosa</a:t>
              </a:r>
            </a:p>
          </p:txBody>
        </p:sp>
        <p:sp>
          <p:nvSpPr>
            <p:cNvPr id="18442" name="AutoShape 18"/>
            <p:cNvSpPr>
              <a:spLocks noChangeArrowheads="1"/>
            </p:cNvSpPr>
            <p:nvPr/>
          </p:nvSpPr>
          <p:spPr bwMode="auto">
            <a:xfrm>
              <a:off x="1156" y="2159"/>
              <a:ext cx="1044" cy="182"/>
            </a:xfrm>
            <a:prstGeom prst="leftArrow">
              <a:avLst>
                <a:gd name="adj1" fmla="val 59343"/>
                <a:gd name="adj2" fmla="val 9834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  <p:sp>
          <p:nvSpPr>
            <p:cNvPr id="18443" name="Text Box 19"/>
            <p:cNvSpPr txBox="1">
              <a:spLocks noChangeArrowheads="1"/>
            </p:cNvSpPr>
            <p:nvPr/>
          </p:nvSpPr>
          <p:spPr bwMode="auto">
            <a:xfrm>
              <a:off x="930" y="1900"/>
              <a:ext cx="14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chemeClr val="hlink"/>
                  </a:solidFill>
                </a:rPr>
                <a:t>Glucosa-6-fosfatasa</a:t>
              </a:r>
            </a:p>
          </p:txBody>
        </p:sp>
      </p:grpSp>
      <p:sp>
        <p:nvSpPr>
          <p:cNvPr id="31764" name="Oval 20"/>
          <p:cNvSpPr>
            <a:spLocks noChangeArrowheads="1"/>
          </p:cNvSpPr>
          <p:nvPr/>
        </p:nvSpPr>
        <p:spPr bwMode="auto">
          <a:xfrm>
            <a:off x="3276600" y="3028950"/>
            <a:ext cx="5224463" cy="971550"/>
          </a:xfrm>
          <a:prstGeom prst="ellipse">
            <a:avLst/>
          </a:prstGeom>
          <a:noFill/>
          <a:ln w="508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214688" y="3567113"/>
            <a:ext cx="1784350" cy="392112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</a:rPr>
              <a:t>GLUCOSA-6-P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763713" y="188913"/>
            <a:ext cx="5430837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Destinos metabólicos de la glucosa </a:t>
            </a:r>
          </a:p>
          <a:p>
            <a:pPr algn="ctr" eaLnBrk="1" hangingPunct="1">
              <a:defRPr/>
            </a:pPr>
            <a:r>
              <a:rPr lang="es-ES_tradnl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en una célula vegetal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20700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 sz="1800" b="1">
              <a:solidFill>
                <a:schemeClr val="hlink"/>
              </a:solidFill>
            </a:endParaRPr>
          </a:p>
        </p:txBody>
      </p:sp>
      <p:grpSp>
        <p:nvGrpSpPr>
          <p:cNvPr id="19461" name="Group 5"/>
          <p:cNvGrpSpPr>
            <a:grpSpLocks/>
          </p:cNvGrpSpPr>
          <p:nvPr/>
        </p:nvGrpSpPr>
        <p:grpSpPr bwMode="auto">
          <a:xfrm>
            <a:off x="3513138" y="1700213"/>
            <a:ext cx="1200150" cy="1584325"/>
            <a:chOff x="2394" y="935"/>
            <a:chExt cx="756" cy="998"/>
          </a:xfrm>
        </p:grpSpPr>
        <p:sp>
          <p:nvSpPr>
            <p:cNvPr id="19471" name="Text Box 6"/>
            <p:cNvSpPr txBox="1">
              <a:spLocks noChangeArrowheads="1"/>
            </p:cNvSpPr>
            <p:nvPr/>
          </p:nvSpPr>
          <p:spPr bwMode="auto">
            <a:xfrm>
              <a:off x="2394" y="935"/>
              <a:ext cx="75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9900"/>
                  </a:solidFill>
                </a:rPr>
                <a:t>Almidón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9900"/>
                  </a:solidFill>
                </a:rPr>
                <a:t>Sacarosa</a:t>
              </a:r>
            </a:p>
          </p:txBody>
        </p:sp>
        <p:sp>
          <p:nvSpPr>
            <p:cNvPr id="19472" name="AutoShape 7"/>
            <p:cNvSpPr>
              <a:spLocks noChangeArrowheads="1"/>
            </p:cNvSpPr>
            <p:nvPr/>
          </p:nvSpPr>
          <p:spPr bwMode="auto">
            <a:xfrm>
              <a:off x="2654" y="1343"/>
              <a:ext cx="181" cy="590"/>
            </a:xfrm>
            <a:prstGeom prst="upArrow">
              <a:avLst>
                <a:gd name="adj1" fmla="val 50000"/>
                <a:gd name="adj2" fmla="val 81492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grpSp>
        <p:nvGrpSpPr>
          <p:cNvPr id="19462" name="Group 8"/>
          <p:cNvGrpSpPr>
            <a:grpSpLocks/>
          </p:cNvGrpSpPr>
          <p:nvPr/>
        </p:nvGrpSpPr>
        <p:grpSpPr bwMode="auto">
          <a:xfrm>
            <a:off x="4775200" y="3284538"/>
            <a:ext cx="3397250" cy="655637"/>
            <a:chOff x="3053" y="1933"/>
            <a:chExt cx="2140" cy="413"/>
          </a:xfrm>
        </p:grpSpPr>
        <p:sp>
          <p:nvSpPr>
            <p:cNvPr id="19468" name="Text Box 9"/>
            <p:cNvSpPr txBox="1">
              <a:spLocks noChangeArrowheads="1"/>
            </p:cNvSpPr>
            <p:nvPr/>
          </p:nvSpPr>
          <p:spPr bwMode="auto">
            <a:xfrm>
              <a:off x="3053" y="1933"/>
              <a:ext cx="14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chemeClr val="hlink"/>
                  </a:solidFill>
                </a:rPr>
                <a:t>V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a de las Pentosas</a:t>
              </a:r>
            </a:p>
          </p:txBody>
        </p:sp>
        <p:sp>
          <p:nvSpPr>
            <p:cNvPr id="19469" name="Text Box 10"/>
            <p:cNvSpPr txBox="1">
              <a:spLocks noChangeArrowheads="1"/>
            </p:cNvSpPr>
            <p:nvPr/>
          </p:nvSpPr>
          <p:spPr bwMode="auto">
            <a:xfrm>
              <a:off x="4325" y="2115"/>
              <a:ext cx="8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9900"/>
                  </a:solidFill>
                </a:rPr>
                <a:t>Ribosa-5-P</a:t>
              </a:r>
            </a:p>
          </p:txBody>
        </p:sp>
        <p:sp>
          <p:nvSpPr>
            <p:cNvPr id="19470" name="AutoShape 11"/>
            <p:cNvSpPr>
              <a:spLocks noChangeArrowheads="1"/>
            </p:cNvSpPr>
            <p:nvPr/>
          </p:nvSpPr>
          <p:spPr bwMode="auto">
            <a:xfrm>
              <a:off x="3334" y="2159"/>
              <a:ext cx="998" cy="182"/>
            </a:xfrm>
            <a:prstGeom prst="rightArrow">
              <a:avLst>
                <a:gd name="adj1" fmla="val 49454"/>
                <a:gd name="adj2" fmla="val 86822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grpSp>
        <p:nvGrpSpPr>
          <p:cNvPr id="19463" name="Group 12"/>
          <p:cNvGrpSpPr>
            <a:grpSpLocks/>
          </p:cNvGrpSpPr>
          <p:nvPr/>
        </p:nvGrpSpPr>
        <p:grpSpPr bwMode="auto">
          <a:xfrm>
            <a:off x="3563938" y="4148138"/>
            <a:ext cx="2233612" cy="1368425"/>
            <a:chOff x="2426" y="2341"/>
            <a:chExt cx="1407" cy="862"/>
          </a:xfrm>
        </p:grpSpPr>
        <p:sp>
          <p:nvSpPr>
            <p:cNvPr id="19465" name="Text Box 13"/>
            <p:cNvSpPr txBox="1">
              <a:spLocks noChangeArrowheads="1"/>
            </p:cNvSpPr>
            <p:nvPr/>
          </p:nvSpPr>
          <p:spPr bwMode="auto">
            <a:xfrm>
              <a:off x="2426" y="2972"/>
              <a:ext cx="6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009900"/>
                  </a:solidFill>
                </a:rPr>
                <a:t>Piruvato</a:t>
              </a:r>
            </a:p>
          </p:txBody>
        </p:sp>
        <p:sp>
          <p:nvSpPr>
            <p:cNvPr id="19466" name="Text Box 14"/>
            <p:cNvSpPr txBox="1">
              <a:spLocks noChangeArrowheads="1"/>
            </p:cNvSpPr>
            <p:nvPr/>
          </p:nvSpPr>
          <p:spPr bwMode="auto">
            <a:xfrm>
              <a:off x="2773" y="2523"/>
              <a:ext cx="10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chemeClr val="hlink"/>
                  </a:solidFill>
                </a:rPr>
                <a:t>V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a Glicol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tica</a:t>
              </a:r>
            </a:p>
          </p:txBody>
        </p:sp>
        <p:sp>
          <p:nvSpPr>
            <p:cNvPr id="19467" name="AutoShape 15"/>
            <p:cNvSpPr>
              <a:spLocks noChangeArrowheads="1"/>
            </p:cNvSpPr>
            <p:nvPr/>
          </p:nvSpPr>
          <p:spPr bwMode="auto">
            <a:xfrm>
              <a:off x="2653" y="2341"/>
              <a:ext cx="182" cy="635"/>
            </a:xfrm>
            <a:prstGeom prst="downArrow">
              <a:avLst>
                <a:gd name="adj1" fmla="val 50000"/>
                <a:gd name="adj2" fmla="val 87225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sp>
        <p:nvSpPr>
          <p:cNvPr id="32784" name="Oval 16"/>
          <p:cNvSpPr>
            <a:spLocks noChangeArrowheads="1"/>
          </p:cNvSpPr>
          <p:nvPr/>
        </p:nvSpPr>
        <p:spPr bwMode="auto">
          <a:xfrm>
            <a:off x="2989263" y="3241675"/>
            <a:ext cx="5368925" cy="1044575"/>
          </a:xfrm>
          <a:prstGeom prst="ellipse">
            <a:avLst/>
          </a:prstGeom>
          <a:noFill/>
          <a:ln w="50800" algn="ctr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ángulo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AR" altLang="es-AR" sz="2400">
              <a:latin typeface="Times New Roman" panose="02020603050405020304" pitchFamily="18" charset="0"/>
            </a:endParaRPr>
          </a:p>
        </p:txBody>
      </p:sp>
      <p:sp>
        <p:nvSpPr>
          <p:cNvPr id="20483" name="Rectángulo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AR" altLang="es-AR" sz="2400">
              <a:latin typeface="Times New Roman" panose="02020603050405020304" pitchFamily="18" charset="0"/>
            </a:endParaRPr>
          </a:p>
        </p:txBody>
      </p:sp>
      <p:sp>
        <p:nvSpPr>
          <p:cNvPr id="36868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458788" y="276225"/>
            <a:ext cx="8226425" cy="631825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s-ES" sz="32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VIA DE LAS PENTOSAS</a:t>
            </a:r>
          </a:p>
        </p:txBody>
      </p:sp>
      <p:sp>
        <p:nvSpPr>
          <p:cNvPr id="23557" name="Rectángulo 5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052513"/>
            <a:ext cx="8280400" cy="5545137"/>
          </a:xfrm>
        </p:spPr>
        <p:txBody>
          <a:bodyPr lIns="90488" tIns="44450" rIns="90488" bIns="44450"/>
          <a:lstStyle/>
          <a:p>
            <a:pPr eaLnBrk="1" hangingPunct="1">
              <a:lnSpc>
                <a:spcPct val="90000"/>
              </a:lnSpc>
            </a:pPr>
            <a:r>
              <a:rPr lang="es-ES" altLang="es-AR" sz="2000" b="1"/>
              <a:t>Tiene lugar en el </a:t>
            </a:r>
            <a:r>
              <a:rPr lang="es-ES" altLang="es-AR" sz="2000" b="1">
                <a:solidFill>
                  <a:srgbClr val="FF0000"/>
                </a:solidFill>
              </a:rPr>
              <a:t>citosol celular, </a:t>
            </a:r>
            <a:r>
              <a:rPr lang="es-ES" altLang="es-AR" sz="2000" b="1"/>
              <a:t>igual que la vía glicolítica. </a:t>
            </a:r>
            <a:r>
              <a:rPr lang="es-ES" altLang="es-AR" sz="2000" b="1">
                <a:solidFill>
                  <a:srgbClr val="009900"/>
                </a:solidFill>
              </a:rPr>
              <a:t>En células vegetales</a:t>
            </a:r>
            <a:r>
              <a:rPr lang="es-ES" altLang="es-AR" sz="2000" b="1"/>
              <a:t> también se lleva a cabo en los </a:t>
            </a:r>
            <a:r>
              <a:rPr lang="es-ES" altLang="es-AR" sz="2000" b="1">
                <a:solidFill>
                  <a:srgbClr val="009900"/>
                </a:solidFill>
              </a:rPr>
              <a:t>cloroplastos</a:t>
            </a:r>
            <a:r>
              <a:rPr lang="es-ES" altLang="es-AR" sz="2000" b="1"/>
              <a:t>.</a:t>
            </a:r>
          </a:p>
          <a:p>
            <a:pPr eaLnBrk="1" hangingPunct="1">
              <a:lnSpc>
                <a:spcPct val="90000"/>
              </a:lnSpc>
            </a:pPr>
            <a:endParaRPr lang="es-ES" altLang="es-AR" sz="2000" b="1"/>
          </a:p>
          <a:p>
            <a:pPr eaLnBrk="1" hangingPunct="1">
              <a:lnSpc>
                <a:spcPct val="90000"/>
              </a:lnSpc>
            </a:pPr>
            <a:r>
              <a:rPr lang="es-ES" altLang="es-AR" sz="2000" b="1" u="sng">
                <a:solidFill>
                  <a:srgbClr val="FF0000"/>
                </a:solidFill>
              </a:rPr>
              <a:t>No</a:t>
            </a:r>
            <a:r>
              <a:rPr lang="es-ES" altLang="es-AR" sz="2000" b="1"/>
              <a:t> es una vía de producción de ATP.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2000" b="1"/>
          </a:p>
          <a:p>
            <a:pPr eaLnBrk="1" hangingPunct="1">
              <a:lnSpc>
                <a:spcPct val="90000"/>
              </a:lnSpc>
            </a:pPr>
            <a:r>
              <a:rPr lang="es-ES" altLang="es-AR" sz="2000" b="1" u="sng">
                <a:solidFill>
                  <a:srgbClr val="FF0000"/>
                </a:solidFill>
              </a:rPr>
              <a:t>Sintetiza NADPH</a:t>
            </a:r>
            <a:r>
              <a:rPr lang="es-ES" altLang="es-AR" sz="2000" b="1"/>
              <a:t> para la síntesis de ácidos grasos, isoprenoides y esteroides (en tejidos animales y vegetales) y para producir ATP (</a:t>
            </a:r>
            <a:r>
              <a:rPr lang="es-ES" altLang="es-AR" sz="2000" b="1">
                <a:solidFill>
                  <a:srgbClr val="009900"/>
                </a:solidFill>
              </a:rPr>
              <a:t>sólo en las mitocondrias de los vegetales</a:t>
            </a:r>
            <a:r>
              <a:rPr lang="es-ES" altLang="es-AR" sz="2000" b="1"/>
              <a:t>).</a:t>
            </a:r>
          </a:p>
          <a:p>
            <a:pPr eaLnBrk="1" hangingPunct="1">
              <a:lnSpc>
                <a:spcPct val="90000"/>
              </a:lnSpc>
            </a:pPr>
            <a:endParaRPr lang="es-ES" altLang="es-AR" sz="2000" b="1"/>
          </a:p>
          <a:p>
            <a:pPr eaLnBrk="1" hangingPunct="1">
              <a:lnSpc>
                <a:spcPct val="90000"/>
              </a:lnSpc>
            </a:pPr>
            <a:r>
              <a:rPr lang="es-ES" altLang="es-AR" sz="2000" b="1" u="sng">
                <a:solidFill>
                  <a:srgbClr val="FF0000"/>
                </a:solidFill>
              </a:rPr>
              <a:t>Sintetiza ribosa-5-fosfato</a:t>
            </a:r>
            <a:r>
              <a:rPr lang="es-ES" altLang="es-AR" sz="2000" b="1"/>
              <a:t> para la síntesis de nucleótidos y ácidos nucleicos.</a:t>
            </a:r>
          </a:p>
          <a:p>
            <a:pPr eaLnBrk="1" hangingPunct="1">
              <a:lnSpc>
                <a:spcPct val="90000"/>
              </a:lnSpc>
            </a:pPr>
            <a:endParaRPr lang="es-ES" altLang="es-AR" sz="2000" b="1"/>
          </a:p>
          <a:p>
            <a:pPr eaLnBrk="1" hangingPunct="1">
              <a:lnSpc>
                <a:spcPct val="90000"/>
              </a:lnSpc>
            </a:pPr>
            <a:r>
              <a:rPr lang="es-ES" altLang="es-AR" sz="2000" b="1" u="sng">
                <a:solidFill>
                  <a:srgbClr val="FF0000"/>
                </a:solidFill>
              </a:rPr>
              <a:t>Produce intermediarios de la vía glicolítica</a:t>
            </a:r>
            <a:r>
              <a:rPr lang="es-ES" altLang="es-AR" sz="2000" b="1"/>
              <a:t>: gliceraldehído-3- fosfato y fructosa-6-fosfato.</a:t>
            </a:r>
          </a:p>
          <a:p>
            <a:pPr eaLnBrk="1" hangingPunct="1">
              <a:lnSpc>
                <a:spcPct val="90000"/>
              </a:lnSpc>
            </a:pPr>
            <a:endParaRPr lang="es-ES" altLang="es-AR" sz="2000" b="1"/>
          </a:p>
          <a:p>
            <a:pPr eaLnBrk="1" hangingPunct="1">
              <a:lnSpc>
                <a:spcPct val="90000"/>
              </a:lnSpc>
            </a:pPr>
            <a:r>
              <a:rPr lang="es-ES" altLang="es-AR" sz="2000" b="1" u="sng">
                <a:solidFill>
                  <a:srgbClr val="009900"/>
                </a:solidFill>
              </a:rPr>
              <a:t>Provee el intermediario eritrosa-4-fosfato</a:t>
            </a:r>
            <a:r>
              <a:rPr lang="es-ES" altLang="es-AR" sz="2000" b="1">
                <a:solidFill>
                  <a:srgbClr val="009900"/>
                </a:solidFill>
              </a:rPr>
              <a:t> </a:t>
            </a:r>
            <a:r>
              <a:rPr lang="es-ES" altLang="es-AR" sz="2000" b="1"/>
              <a:t>para la síntesis de aminoácidos precursores de </a:t>
            </a:r>
            <a:r>
              <a:rPr lang="es-ES" altLang="es-AR" sz="2000" b="1">
                <a:solidFill>
                  <a:srgbClr val="009900"/>
                </a:solidFill>
              </a:rPr>
              <a:t>derivados fenólicos en vegetales</a:t>
            </a:r>
            <a:r>
              <a:rPr lang="es-ES" altLang="es-AR" sz="2000" b="1"/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ángulo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AR" altLang="es-AR" sz="2400">
              <a:latin typeface="Times New Roman" panose="02020603050405020304" pitchFamily="18" charset="0"/>
            </a:endParaRPr>
          </a:p>
        </p:txBody>
      </p:sp>
      <p:sp>
        <p:nvSpPr>
          <p:cNvPr id="22531" name="Rectángulo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AR" altLang="es-AR" sz="2400">
              <a:latin typeface="Times New Roman" panose="02020603050405020304" pitchFamily="18" charset="0"/>
            </a:endParaRPr>
          </a:p>
        </p:txBody>
      </p:sp>
      <p:sp>
        <p:nvSpPr>
          <p:cNvPr id="37892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458788" y="276225"/>
            <a:ext cx="8226425" cy="1139825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s-ES" sz="32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FASES DE LA VIA DE LAS PENTOSAS</a:t>
            </a:r>
          </a:p>
        </p:txBody>
      </p:sp>
      <p:sp>
        <p:nvSpPr>
          <p:cNvPr id="22533" name="Rectángulo 5"/>
          <p:cNvSpPr>
            <a:spLocks noGrp="1" noChangeArrowheads="1"/>
          </p:cNvSpPr>
          <p:nvPr>
            <p:ph type="body" idx="4294967295"/>
          </p:nvPr>
        </p:nvSpPr>
        <p:spPr>
          <a:solidFill>
            <a:srgbClr val="DDDDDD"/>
          </a:solidFill>
        </p:spPr>
        <p:txBody>
          <a:bodyPr lIns="90488" tIns="44450" rIns="90488" bIns="44450"/>
          <a:lstStyle/>
          <a:p>
            <a:pPr eaLnBrk="1" hangingPunct="1"/>
            <a:r>
              <a:rPr lang="es-ES" altLang="es-AR"/>
              <a:t>La vía de la pentosas consta de dos fases: </a:t>
            </a:r>
            <a:r>
              <a:rPr lang="es-ES" altLang="es-AR">
                <a:solidFill>
                  <a:srgbClr val="3333FF"/>
                </a:solidFill>
              </a:rPr>
              <a:t>1) oxidativa </a:t>
            </a:r>
            <a:r>
              <a:rPr lang="es-ES" altLang="es-AR"/>
              <a:t>y </a:t>
            </a:r>
            <a:r>
              <a:rPr lang="es-ES" altLang="es-AR">
                <a:solidFill>
                  <a:srgbClr val="FF0000"/>
                </a:solidFill>
              </a:rPr>
              <a:t>2) no oxidativa</a:t>
            </a:r>
            <a:r>
              <a:rPr lang="es-ES" altLang="es-AR"/>
              <a:t>.</a:t>
            </a:r>
          </a:p>
          <a:p>
            <a:pPr eaLnBrk="1" hangingPunct="1"/>
            <a:r>
              <a:rPr lang="es-ES" altLang="es-AR"/>
              <a:t>La reacciones de la fase oxidativa son irreversibles.</a:t>
            </a:r>
          </a:p>
          <a:p>
            <a:pPr eaLnBrk="1" hangingPunct="1"/>
            <a:r>
              <a:rPr lang="es-ES" altLang="es-AR"/>
              <a:t>Las reacciones de la fase no oxidativa son reversibles.</a:t>
            </a:r>
          </a:p>
          <a:p>
            <a:pPr eaLnBrk="1" hangingPunct="1"/>
            <a:r>
              <a:rPr lang="es-ES" altLang="es-AR"/>
              <a:t>Según las necesidades de la célula, es mas activa una fase o la otra.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458788" y="276225"/>
            <a:ext cx="8226425" cy="776288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s-ES" sz="28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REACCIONES DE LA FASE OXIDATIVA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1430338" y="3933825"/>
            <a:ext cx="2133600" cy="2644775"/>
            <a:chOff x="288" y="2568"/>
            <a:chExt cx="1344" cy="1666"/>
          </a:xfrm>
        </p:grpSpPr>
        <p:sp>
          <p:nvSpPr>
            <p:cNvPr id="24610" name="Rectángulo 2"/>
            <p:cNvSpPr>
              <a:spLocks noChangeArrowheads="1"/>
            </p:cNvSpPr>
            <p:nvPr/>
          </p:nvSpPr>
          <p:spPr bwMode="auto">
            <a:xfrm>
              <a:off x="288" y="3934"/>
              <a:ext cx="1344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s-AR" altLang="es-AR" sz="2400">
                <a:latin typeface="Times New Roman" panose="02020603050405020304" pitchFamily="18" charset="0"/>
              </a:endParaRPr>
            </a:p>
          </p:txBody>
        </p:sp>
        <p:pic>
          <p:nvPicPr>
            <p:cNvPr id="24611" name="Imagen 12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2568"/>
              <a:ext cx="998" cy="1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612" name="Rectángulo 19"/>
            <p:cNvSpPr>
              <a:spLocks noChangeArrowheads="1"/>
            </p:cNvSpPr>
            <p:nvPr/>
          </p:nvSpPr>
          <p:spPr bwMode="auto">
            <a:xfrm>
              <a:off x="295" y="3929"/>
              <a:ext cx="1302" cy="229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" altLang="es-AR" sz="1800" b="1"/>
                <a:t>6-fosfogluconato</a:t>
              </a:r>
            </a:p>
          </p:txBody>
        </p:sp>
      </p:grp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3492500" y="3933825"/>
            <a:ext cx="4967288" cy="2522538"/>
            <a:chOff x="2200" y="2478"/>
            <a:chExt cx="3129" cy="1589"/>
          </a:xfrm>
        </p:grpSpPr>
        <p:grpSp>
          <p:nvGrpSpPr>
            <p:cNvPr id="24599" name="Group 37"/>
            <p:cNvGrpSpPr>
              <a:grpSpLocks/>
            </p:cNvGrpSpPr>
            <p:nvPr/>
          </p:nvGrpSpPr>
          <p:grpSpPr bwMode="auto">
            <a:xfrm>
              <a:off x="2200" y="2886"/>
              <a:ext cx="1769" cy="854"/>
              <a:chOff x="1383" y="2956"/>
              <a:chExt cx="1769" cy="854"/>
            </a:xfrm>
          </p:grpSpPr>
          <p:sp>
            <p:nvSpPr>
              <p:cNvPr id="24603" name="Línea 13"/>
              <p:cNvSpPr>
                <a:spLocks noChangeShapeType="1"/>
              </p:cNvSpPr>
              <p:nvPr/>
            </p:nvSpPr>
            <p:spPr bwMode="auto">
              <a:xfrm>
                <a:off x="1383" y="3339"/>
                <a:ext cx="1769" cy="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604" name="Rectángulo 14"/>
              <p:cNvSpPr>
                <a:spLocks noChangeArrowheads="1"/>
              </p:cNvSpPr>
              <p:nvPr/>
            </p:nvSpPr>
            <p:spPr bwMode="auto">
              <a:xfrm>
                <a:off x="1392" y="2956"/>
                <a:ext cx="582" cy="210"/>
              </a:xfrm>
              <a:prstGeom prst="rect">
                <a:avLst/>
              </a:prstGeom>
              <a:solidFill>
                <a:srgbClr val="F2B6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s-ES" altLang="es-AR" sz="1600" b="1"/>
                  <a:t>NADP</a:t>
                </a:r>
                <a:r>
                  <a:rPr lang="es-ES" altLang="es-AR" sz="1600" b="1" baseline="30000"/>
                  <a:t>+</a:t>
                </a:r>
              </a:p>
            </p:txBody>
          </p:sp>
          <p:sp>
            <p:nvSpPr>
              <p:cNvPr id="24605" name="Rectángulo 15"/>
              <p:cNvSpPr>
                <a:spLocks noChangeArrowheads="1"/>
              </p:cNvSpPr>
              <p:nvPr/>
            </p:nvSpPr>
            <p:spPr bwMode="auto">
              <a:xfrm>
                <a:off x="1872" y="2956"/>
                <a:ext cx="917" cy="210"/>
              </a:xfrm>
              <a:prstGeom prst="rect">
                <a:avLst/>
              </a:prstGeom>
              <a:solidFill>
                <a:srgbClr val="F2B6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s-ES" altLang="es-AR" sz="1600" b="1"/>
                  <a:t>NADPH + H</a:t>
                </a:r>
                <a:r>
                  <a:rPr lang="es-ES" altLang="es-AR" sz="1600" b="1" baseline="30000"/>
                  <a:t>+</a:t>
                </a:r>
              </a:p>
            </p:txBody>
          </p:sp>
          <p:sp>
            <p:nvSpPr>
              <p:cNvPr id="24606" name="Forma libre 16"/>
              <p:cNvSpPr>
                <a:spLocks/>
              </p:cNvSpPr>
              <p:nvPr/>
            </p:nvSpPr>
            <p:spPr bwMode="auto">
              <a:xfrm>
                <a:off x="1680" y="3168"/>
                <a:ext cx="424" cy="145"/>
              </a:xfrm>
              <a:custGeom>
                <a:avLst/>
                <a:gdLst>
                  <a:gd name="T0" fmla="*/ 2147480470 w 424"/>
                  <a:gd name="T1" fmla="*/ 2147480184 h 145"/>
                  <a:gd name="T2" fmla="*/ 2147480470 w 424"/>
                  <a:gd name="T3" fmla="*/ 2147480184 h 145"/>
                  <a:gd name="T4" fmla="*/ 2147480470 w 424"/>
                  <a:gd name="T5" fmla="*/ 2147480184 h 145"/>
                  <a:gd name="T6" fmla="*/ 2147480470 w 424"/>
                  <a:gd name="T7" fmla="*/ 2147480184 h 145"/>
                  <a:gd name="T8" fmla="*/ 2147480470 w 424"/>
                  <a:gd name="T9" fmla="*/ 2147480184 h 145"/>
                  <a:gd name="T10" fmla="*/ 2147480470 w 424"/>
                  <a:gd name="T11" fmla="*/ 2147480184 h 145"/>
                  <a:gd name="T12" fmla="*/ 2147480470 w 424"/>
                  <a:gd name="T13" fmla="*/ 2147480184 h 145"/>
                  <a:gd name="T14" fmla="*/ 2147480470 w 424"/>
                  <a:gd name="T15" fmla="*/ 2147480184 h 145"/>
                  <a:gd name="T16" fmla="*/ 2147480470 w 424"/>
                  <a:gd name="T17" fmla="*/ 2147480184 h 145"/>
                  <a:gd name="T18" fmla="*/ 2147480470 w 424"/>
                  <a:gd name="T19" fmla="*/ 2147480184 h 145"/>
                  <a:gd name="T20" fmla="*/ 2147480470 w 424"/>
                  <a:gd name="T21" fmla="*/ 2147480184 h 145"/>
                  <a:gd name="T22" fmla="*/ 2147480470 w 424"/>
                  <a:gd name="T23" fmla="*/ 2147480184 h 145"/>
                  <a:gd name="T24" fmla="*/ 2147480470 w 424"/>
                  <a:gd name="T25" fmla="*/ 2147480184 h 145"/>
                  <a:gd name="T26" fmla="*/ 2147480470 w 424"/>
                  <a:gd name="T27" fmla="*/ 2147480184 h 145"/>
                  <a:gd name="T28" fmla="*/ 2147480470 w 424"/>
                  <a:gd name="T29" fmla="*/ 2147480184 h 145"/>
                  <a:gd name="T30" fmla="*/ 2147480470 w 424"/>
                  <a:gd name="T31" fmla="*/ 2147480184 h 145"/>
                  <a:gd name="T32" fmla="*/ 2147480470 w 424"/>
                  <a:gd name="T33" fmla="*/ 2147480184 h 145"/>
                  <a:gd name="T34" fmla="*/ 2147480470 w 424"/>
                  <a:gd name="T35" fmla="*/ 2147480184 h 145"/>
                  <a:gd name="T36" fmla="*/ 2147480470 w 424"/>
                  <a:gd name="T37" fmla="*/ 2147480184 h 145"/>
                  <a:gd name="T38" fmla="*/ 2147480470 w 424"/>
                  <a:gd name="T39" fmla="*/ 2147480184 h 145"/>
                  <a:gd name="T40" fmla="*/ 2147480470 w 424"/>
                  <a:gd name="T41" fmla="*/ 2147480184 h 145"/>
                  <a:gd name="T42" fmla="*/ 2147480470 w 424"/>
                  <a:gd name="T43" fmla="*/ 2147480184 h 145"/>
                  <a:gd name="T44" fmla="*/ 2147480470 w 424"/>
                  <a:gd name="T45" fmla="*/ 2147480184 h 145"/>
                  <a:gd name="T46" fmla="*/ 2147480470 w 424"/>
                  <a:gd name="T47" fmla="*/ 2147480184 h 145"/>
                  <a:gd name="T48" fmla="*/ 2147480470 w 424"/>
                  <a:gd name="T49" fmla="*/ 2147480184 h 145"/>
                  <a:gd name="T50" fmla="*/ 2147480470 w 424"/>
                  <a:gd name="T51" fmla="*/ 2147480184 h 145"/>
                  <a:gd name="T52" fmla="*/ 2147480470 w 424"/>
                  <a:gd name="T53" fmla="*/ 2147480184 h 145"/>
                  <a:gd name="T54" fmla="*/ 2147480470 w 424"/>
                  <a:gd name="T55" fmla="*/ 2147480184 h 145"/>
                  <a:gd name="T56" fmla="*/ 2147480470 w 424"/>
                  <a:gd name="T57" fmla="*/ 2147480184 h 145"/>
                  <a:gd name="T58" fmla="*/ 2147480470 w 424"/>
                  <a:gd name="T59" fmla="*/ 2147480184 h 145"/>
                  <a:gd name="T60" fmla="*/ 2147480470 w 424"/>
                  <a:gd name="T61" fmla="*/ 2147480184 h 145"/>
                  <a:gd name="T62" fmla="*/ 2147480470 w 424"/>
                  <a:gd name="T63" fmla="*/ 2147480184 h 145"/>
                  <a:gd name="T64" fmla="*/ 2147480470 w 424"/>
                  <a:gd name="T65" fmla="*/ 2147480184 h 145"/>
                  <a:gd name="T66" fmla="*/ 2147480470 w 424"/>
                  <a:gd name="T67" fmla="*/ 2147480184 h 145"/>
                  <a:gd name="T68" fmla="*/ 2147480470 w 424"/>
                  <a:gd name="T69" fmla="*/ 2147480184 h 145"/>
                  <a:gd name="T70" fmla="*/ 2147480470 w 424"/>
                  <a:gd name="T71" fmla="*/ 2147480184 h 145"/>
                  <a:gd name="T72" fmla="*/ 2147480470 w 424"/>
                  <a:gd name="T73" fmla="*/ 2147480184 h 145"/>
                  <a:gd name="T74" fmla="*/ 2147480470 w 424"/>
                  <a:gd name="T75" fmla="*/ 2147480184 h 145"/>
                  <a:gd name="T76" fmla="*/ 2147480470 w 424"/>
                  <a:gd name="T77" fmla="*/ 2147480184 h 145"/>
                  <a:gd name="T78" fmla="*/ 0 w 424"/>
                  <a:gd name="T79" fmla="*/ 0 h 14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24"/>
                  <a:gd name="T121" fmla="*/ 0 h 145"/>
                  <a:gd name="T122" fmla="*/ 424 w 424"/>
                  <a:gd name="T123" fmla="*/ 145 h 145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24" h="145">
                    <a:moveTo>
                      <a:pt x="0" y="0"/>
                    </a:moveTo>
                    <a:lnTo>
                      <a:pt x="1" y="15"/>
                    </a:lnTo>
                    <a:lnTo>
                      <a:pt x="3" y="29"/>
                    </a:lnTo>
                    <a:lnTo>
                      <a:pt x="7" y="43"/>
                    </a:lnTo>
                    <a:lnTo>
                      <a:pt x="12" y="56"/>
                    </a:lnTo>
                    <a:lnTo>
                      <a:pt x="18" y="69"/>
                    </a:lnTo>
                    <a:lnTo>
                      <a:pt x="26" y="81"/>
                    </a:lnTo>
                    <a:lnTo>
                      <a:pt x="35" y="92"/>
                    </a:lnTo>
                    <a:lnTo>
                      <a:pt x="39" y="97"/>
                    </a:lnTo>
                    <a:lnTo>
                      <a:pt x="44" y="102"/>
                    </a:lnTo>
                    <a:lnTo>
                      <a:pt x="50" y="107"/>
                    </a:lnTo>
                    <a:lnTo>
                      <a:pt x="55" y="111"/>
                    </a:lnTo>
                    <a:lnTo>
                      <a:pt x="61" y="116"/>
                    </a:lnTo>
                    <a:lnTo>
                      <a:pt x="66" y="120"/>
                    </a:lnTo>
                    <a:lnTo>
                      <a:pt x="73" y="123"/>
                    </a:lnTo>
                    <a:lnTo>
                      <a:pt x="79" y="127"/>
                    </a:lnTo>
                    <a:lnTo>
                      <a:pt x="85" y="130"/>
                    </a:lnTo>
                    <a:lnTo>
                      <a:pt x="92" y="133"/>
                    </a:lnTo>
                    <a:lnTo>
                      <a:pt x="99" y="135"/>
                    </a:lnTo>
                    <a:lnTo>
                      <a:pt x="107" y="138"/>
                    </a:lnTo>
                    <a:lnTo>
                      <a:pt x="113" y="140"/>
                    </a:lnTo>
                    <a:lnTo>
                      <a:pt x="121" y="141"/>
                    </a:lnTo>
                    <a:lnTo>
                      <a:pt x="128" y="142"/>
                    </a:lnTo>
                    <a:lnTo>
                      <a:pt x="136" y="143"/>
                    </a:lnTo>
                    <a:lnTo>
                      <a:pt x="144" y="144"/>
                    </a:lnTo>
                    <a:lnTo>
                      <a:pt x="151" y="144"/>
                    </a:lnTo>
                    <a:lnTo>
                      <a:pt x="238" y="144"/>
                    </a:lnTo>
                    <a:lnTo>
                      <a:pt x="250" y="144"/>
                    </a:lnTo>
                    <a:lnTo>
                      <a:pt x="262" y="142"/>
                    </a:lnTo>
                    <a:lnTo>
                      <a:pt x="273" y="140"/>
                    </a:lnTo>
                    <a:lnTo>
                      <a:pt x="284" y="137"/>
                    </a:lnTo>
                    <a:lnTo>
                      <a:pt x="295" y="133"/>
                    </a:lnTo>
                    <a:lnTo>
                      <a:pt x="305" y="129"/>
                    </a:lnTo>
                    <a:lnTo>
                      <a:pt x="315" y="124"/>
                    </a:lnTo>
                    <a:lnTo>
                      <a:pt x="325" y="118"/>
                    </a:lnTo>
                    <a:lnTo>
                      <a:pt x="334" y="111"/>
                    </a:lnTo>
                    <a:lnTo>
                      <a:pt x="343" y="104"/>
                    </a:lnTo>
                    <a:lnTo>
                      <a:pt x="351" y="96"/>
                    </a:lnTo>
                    <a:lnTo>
                      <a:pt x="358" y="87"/>
                    </a:lnTo>
                    <a:lnTo>
                      <a:pt x="364" y="78"/>
                    </a:lnTo>
                    <a:lnTo>
                      <a:pt x="370" y="69"/>
                    </a:lnTo>
                    <a:lnTo>
                      <a:pt x="376" y="59"/>
                    </a:lnTo>
                    <a:lnTo>
                      <a:pt x="380" y="48"/>
                    </a:lnTo>
                    <a:lnTo>
                      <a:pt x="423" y="48"/>
                    </a:lnTo>
                    <a:lnTo>
                      <a:pt x="346" y="0"/>
                    </a:lnTo>
                    <a:lnTo>
                      <a:pt x="251" y="48"/>
                    </a:lnTo>
                    <a:lnTo>
                      <a:pt x="294" y="48"/>
                    </a:lnTo>
                    <a:lnTo>
                      <a:pt x="290" y="56"/>
                    </a:lnTo>
                    <a:lnTo>
                      <a:pt x="287" y="64"/>
                    </a:lnTo>
                    <a:lnTo>
                      <a:pt x="283" y="71"/>
                    </a:lnTo>
                    <a:lnTo>
                      <a:pt x="278" y="78"/>
                    </a:lnTo>
                    <a:lnTo>
                      <a:pt x="273" y="85"/>
                    </a:lnTo>
                    <a:lnTo>
                      <a:pt x="268" y="92"/>
                    </a:lnTo>
                    <a:lnTo>
                      <a:pt x="262" y="98"/>
                    </a:lnTo>
                    <a:lnTo>
                      <a:pt x="256" y="104"/>
                    </a:lnTo>
                    <a:lnTo>
                      <a:pt x="249" y="110"/>
                    </a:lnTo>
                    <a:lnTo>
                      <a:pt x="242" y="115"/>
                    </a:lnTo>
                    <a:lnTo>
                      <a:pt x="235" y="120"/>
                    </a:lnTo>
                    <a:lnTo>
                      <a:pt x="227" y="125"/>
                    </a:lnTo>
                    <a:lnTo>
                      <a:pt x="219" y="129"/>
                    </a:lnTo>
                    <a:lnTo>
                      <a:pt x="211" y="132"/>
                    </a:lnTo>
                    <a:lnTo>
                      <a:pt x="203" y="135"/>
                    </a:lnTo>
                    <a:lnTo>
                      <a:pt x="194" y="138"/>
                    </a:lnTo>
                    <a:lnTo>
                      <a:pt x="182" y="134"/>
                    </a:lnTo>
                    <a:lnTo>
                      <a:pt x="171" y="129"/>
                    </a:lnTo>
                    <a:lnTo>
                      <a:pt x="160" y="124"/>
                    </a:lnTo>
                    <a:lnTo>
                      <a:pt x="151" y="118"/>
                    </a:lnTo>
                    <a:lnTo>
                      <a:pt x="141" y="111"/>
                    </a:lnTo>
                    <a:lnTo>
                      <a:pt x="132" y="103"/>
                    </a:lnTo>
                    <a:lnTo>
                      <a:pt x="123" y="95"/>
                    </a:lnTo>
                    <a:lnTo>
                      <a:pt x="116" y="86"/>
                    </a:lnTo>
                    <a:lnTo>
                      <a:pt x="109" y="77"/>
                    </a:lnTo>
                    <a:lnTo>
                      <a:pt x="104" y="67"/>
                    </a:lnTo>
                    <a:lnTo>
                      <a:pt x="98" y="57"/>
                    </a:lnTo>
                    <a:lnTo>
                      <a:pt x="94" y="46"/>
                    </a:lnTo>
                    <a:lnTo>
                      <a:pt x="91" y="35"/>
                    </a:lnTo>
                    <a:lnTo>
                      <a:pt x="88" y="24"/>
                    </a:lnTo>
                    <a:lnTo>
                      <a:pt x="87" y="12"/>
                    </a:lnTo>
                    <a:lnTo>
                      <a:pt x="86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2B6C0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607" name="Elipse 17"/>
              <p:cNvSpPr>
                <a:spLocks noChangeArrowheads="1"/>
              </p:cNvSpPr>
              <p:nvPr/>
            </p:nvSpPr>
            <p:spPr bwMode="auto">
              <a:xfrm>
                <a:off x="2608" y="3067"/>
                <a:ext cx="478" cy="23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488" tIns="44450" rIns="90488" bIns="44450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s-ES" altLang="es-AR" sz="1800" b="1"/>
                  <a:t>CO</a:t>
                </a:r>
                <a:r>
                  <a:rPr lang="es-ES" altLang="es-AR" sz="1800" b="1" baseline="-25000"/>
                  <a:t>2</a:t>
                </a:r>
              </a:p>
            </p:txBody>
          </p:sp>
          <p:sp>
            <p:nvSpPr>
              <p:cNvPr id="24608" name="Rectángulo 20"/>
              <p:cNvSpPr>
                <a:spLocks noChangeArrowheads="1"/>
              </p:cNvSpPr>
              <p:nvPr/>
            </p:nvSpPr>
            <p:spPr bwMode="auto">
              <a:xfrm>
                <a:off x="1584" y="3408"/>
                <a:ext cx="1398" cy="402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s-ES" altLang="es-AR" sz="1800" b="1" i="1">
                    <a:solidFill>
                      <a:srgbClr val="DC425C"/>
                    </a:solidFill>
                  </a:rPr>
                  <a:t>6-fosfogluconato deshidrogenasa</a:t>
                </a:r>
              </a:p>
            </p:txBody>
          </p:sp>
          <p:sp>
            <p:nvSpPr>
              <p:cNvPr id="24609" name="Línea 21"/>
              <p:cNvSpPr>
                <a:spLocks noChangeShapeType="1"/>
              </p:cNvSpPr>
              <p:nvPr/>
            </p:nvSpPr>
            <p:spPr bwMode="auto">
              <a:xfrm flipV="1">
                <a:off x="2400" y="3216"/>
                <a:ext cx="192" cy="9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grpSp>
          <p:nvGrpSpPr>
            <p:cNvPr id="24600" name="Group 41"/>
            <p:cNvGrpSpPr>
              <a:grpSpLocks/>
            </p:cNvGrpSpPr>
            <p:nvPr/>
          </p:nvGrpSpPr>
          <p:grpSpPr bwMode="auto">
            <a:xfrm>
              <a:off x="3882" y="2478"/>
              <a:ext cx="1447" cy="1589"/>
              <a:chOff x="2971" y="2478"/>
              <a:chExt cx="1447" cy="1589"/>
            </a:xfrm>
          </p:grpSpPr>
          <p:pic>
            <p:nvPicPr>
              <p:cNvPr id="24601" name="Imagen 6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61" y="2478"/>
                <a:ext cx="953" cy="1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602" name="Rectángulo 22"/>
              <p:cNvSpPr>
                <a:spLocks noChangeArrowheads="1"/>
              </p:cNvSpPr>
              <p:nvPr/>
            </p:nvSpPr>
            <p:spPr bwMode="auto">
              <a:xfrm>
                <a:off x="2971" y="3838"/>
                <a:ext cx="1447" cy="229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s-ES" altLang="es-AR" sz="1800" b="1">
                    <a:solidFill>
                      <a:srgbClr val="3333FF"/>
                    </a:solidFill>
                  </a:rPr>
                  <a:t>Ribulosa 5-fosfato</a:t>
                </a:r>
              </a:p>
            </p:txBody>
          </p:sp>
        </p:grpSp>
      </p:grpSp>
      <p:grpSp>
        <p:nvGrpSpPr>
          <p:cNvPr id="6" name="Group 45"/>
          <p:cNvGrpSpPr>
            <a:grpSpLocks/>
          </p:cNvGrpSpPr>
          <p:nvPr/>
        </p:nvGrpSpPr>
        <p:grpSpPr bwMode="auto">
          <a:xfrm>
            <a:off x="5219700" y="1196975"/>
            <a:ext cx="3673475" cy="2308225"/>
            <a:chOff x="3288" y="754"/>
            <a:chExt cx="2314" cy="1454"/>
          </a:xfrm>
        </p:grpSpPr>
        <p:grpSp>
          <p:nvGrpSpPr>
            <p:cNvPr id="24593" name="Group 34"/>
            <p:cNvGrpSpPr>
              <a:grpSpLocks/>
            </p:cNvGrpSpPr>
            <p:nvPr/>
          </p:nvGrpSpPr>
          <p:grpSpPr bwMode="auto">
            <a:xfrm>
              <a:off x="4300" y="754"/>
              <a:ext cx="1302" cy="1454"/>
              <a:chOff x="4254" y="935"/>
              <a:chExt cx="1302" cy="1454"/>
            </a:xfrm>
          </p:grpSpPr>
          <p:pic>
            <p:nvPicPr>
              <p:cNvPr id="24597" name="Imagen 10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01" y="935"/>
                <a:ext cx="1111" cy="14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598" name="Rectángulo 18"/>
              <p:cNvSpPr>
                <a:spLocks noChangeArrowheads="1"/>
              </p:cNvSpPr>
              <p:nvPr/>
            </p:nvSpPr>
            <p:spPr bwMode="auto">
              <a:xfrm>
                <a:off x="4254" y="2160"/>
                <a:ext cx="1302" cy="229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s-ES" altLang="es-AR" sz="1800" b="1"/>
                  <a:t>6-fosfogluconato</a:t>
                </a:r>
              </a:p>
            </p:txBody>
          </p:sp>
        </p:grpSp>
        <p:grpSp>
          <p:nvGrpSpPr>
            <p:cNvPr id="24594" name="Group 33"/>
            <p:cNvGrpSpPr>
              <a:grpSpLocks/>
            </p:cNvGrpSpPr>
            <p:nvPr/>
          </p:nvGrpSpPr>
          <p:grpSpPr bwMode="auto">
            <a:xfrm>
              <a:off x="3288" y="1298"/>
              <a:ext cx="971" cy="325"/>
              <a:chOff x="2971" y="1728"/>
              <a:chExt cx="971" cy="325"/>
            </a:xfrm>
          </p:grpSpPr>
          <p:sp>
            <p:nvSpPr>
              <p:cNvPr id="24595" name="Línea 11"/>
              <p:cNvSpPr>
                <a:spLocks noChangeShapeType="1"/>
              </p:cNvSpPr>
              <p:nvPr/>
            </p:nvSpPr>
            <p:spPr bwMode="auto">
              <a:xfrm>
                <a:off x="3072" y="1728"/>
                <a:ext cx="72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4596" name="Rectángulo 26"/>
              <p:cNvSpPr>
                <a:spLocks noChangeArrowheads="1"/>
              </p:cNvSpPr>
              <p:nvPr/>
            </p:nvSpPr>
            <p:spPr bwMode="auto">
              <a:xfrm>
                <a:off x="2971" y="1824"/>
                <a:ext cx="971" cy="229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s-ES" altLang="es-AR" sz="1800" b="1" i="1">
                    <a:solidFill>
                      <a:srgbClr val="DC425C"/>
                    </a:solidFill>
                  </a:rPr>
                  <a:t>Lactonasa</a:t>
                </a:r>
              </a:p>
            </p:txBody>
          </p:sp>
        </p:grpSp>
      </p:grpSp>
      <p:grpSp>
        <p:nvGrpSpPr>
          <p:cNvPr id="24582" name="Group 35"/>
          <p:cNvGrpSpPr>
            <a:grpSpLocks/>
          </p:cNvGrpSpPr>
          <p:nvPr/>
        </p:nvGrpSpPr>
        <p:grpSpPr bwMode="auto">
          <a:xfrm>
            <a:off x="288925" y="1196975"/>
            <a:ext cx="5219700" cy="2463800"/>
            <a:chOff x="144" y="981"/>
            <a:chExt cx="3288" cy="1552"/>
          </a:xfrm>
        </p:grpSpPr>
        <p:pic>
          <p:nvPicPr>
            <p:cNvPr id="24589" name="Imagen 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981"/>
              <a:ext cx="2994" cy="1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0" name="Rectángulo 7"/>
            <p:cNvSpPr>
              <a:spLocks noChangeArrowheads="1"/>
            </p:cNvSpPr>
            <p:nvPr/>
          </p:nvSpPr>
          <p:spPr bwMode="auto">
            <a:xfrm>
              <a:off x="144" y="2304"/>
              <a:ext cx="1398" cy="229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s-ES" altLang="es-AR" sz="1800" b="1">
                  <a:solidFill>
                    <a:srgbClr val="3333FF"/>
                  </a:solidFill>
                </a:rPr>
                <a:t>Glucosa-6-fosfato</a:t>
              </a:r>
            </a:p>
          </p:txBody>
        </p:sp>
        <p:sp>
          <p:nvSpPr>
            <p:cNvPr id="24591" name="Rectángulo 8"/>
            <p:cNvSpPr>
              <a:spLocks noChangeArrowheads="1"/>
            </p:cNvSpPr>
            <p:nvPr/>
          </p:nvSpPr>
          <p:spPr bwMode="auto">
            <a:xfrm>
              <a:off x="1746" y="2296"/>
              <a:ext cx="1686" cy="229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s-ES" altLang="es-AR" sz="1800" b="1"/>
                <a:t>6-fosfogluconolactona</a:t>
              </a:r>
            </a:p>
          </p:txBody>
        </p:sp>
        <p:sp>
          <p:nvSpPr>
            <p:cNvPr id="24592" name="Rectángulo 9"/>
            <p:cNvSpPr>
              <a:spLocks noChangeArrowheads="1"/>
            </p:cNvSpPr>
            <p:nvPr/>
          </p:nvSpPr>
          <p:spPr bwMode="auto">
            <a:xfrm>
              <a:off x="1020" y="1525"/>
              <a:ext cx="1224" cy="364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" altLang="es-AR" sz="1600" b="1" i="1">
                  <a:solidFill>
                    <a:srgbClr val="FF0000"/>
                  </a:solidFill>
                </a:rPr>
                <a:t>Glucosa-6-fosfato deshidrogenasa</a:t>
              </a:r>
            </a:p>
          </p:txBody>
        </p:sp>
      </p:grpSp>
      <p:grpSp>
        <p:nvGrpSpPr>
          <p:cNvPr id="10" name="Group 40"/>
          <p:cNvGrpSpPr>
            <a:grpSpLocks/>
          </p:cNvGrpSpPr>
          <p:nvPr/>
        </p:nvGrpSpPr>
        <p:grpSpPr bwMode="auto">
          <a:xfrm>
            <a:off x="1979613" y="4005263"/>
            <a:ext cx="3816350" cy="719137"/>
            <a:chOff x="612" y="2523"/>
            <a:chExt cx="2313" cy="453"/>
          </a:xfrm>
        </p:grpSpPr>
        <p:sp>
          <p:nvSpPr>
            <p:cNvPr id="24587" name="Oval 38"/>
            <p:cNvSpPr>
              <a:spLocks noChangeArrowheads="1"/>
            </p:cNvSpPr>
            <p:nvPr/>
          </p:nvSpPr>
          <p:spPr bwMode="auto">
            <a:xfrm>
              <a:off x="612" y="2523"/>
              <a:ext cx="408" cy="181"/>
            </a:xfrm>
            <a:prstGeom prst="ellips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  <p:sp>
          <p:nvSpPr>
            <p:cNvPr id="24588" name="Arc 39"/>
            <p:cNvSpPr>
              <a:spLocks/>
            </p:cNvSpPr>
            <p:nvPr/>
          </p:nvSpPr>
          <p:spPr bwMode="auto">
            <a:xfrm>
              <a:off x="1020" y="2523"/>
              <a:ext cx="1905" cy="45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>
              <a:solidFill>
                <a:srgbClr val="00CC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29739" name="Oval 43"/>
          <p:cNvSpPr>
            <a:spLocks noChangeArrowheads="1"/>
          </p:cNvSpPr>
          <p:nvPr/>
        </p:nvSpPr>
        <p:spPr bwMode="auto">
          <a:xfrm>
            <a:off x="2916238" y="1268413"/>
            <a:ext cx="935037" cy="2889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  <p:sp>
        <p:nvSpPr>
          <p:cNvPr id="29740" name="Oval 44"/>
          <p:cNvSpPr>
            <a:spLocks noChangeArrowheads="1"/>
          </p:cNvSpPr>
          <p:nvPr/>
        </p:nvSpPr>
        <p:spPr bwMode="auto">
          <a:xfrm>
            <a:off x="4284663" y="4581525"/>
            <a:ext cx="1368425" cy="3603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  <p:sp>
        <p:nvSpPr>
          <p:cNvPr id="38" name="Oval 44"/>
          <p:cNvSpPr>
            <a:spLocks noChangeArrowheads="1"/>
          </p:cNvSpPr>
          <p:nvPr/>
        </p:nvSpPr>
        <p:spPr bwMode="auto">
          <a:xfrm>
            <a:off x="6786563" y="4711700"/>
            <a:ext cx="714375" cy="2889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39" grpId="0" animBg="1"/>
      <p:bldP spid="29740" grpId="0" animBg="1"/>
      <p:bldP spid="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502025" y="3351213"/>
            <a:ext cx="1784350" cy="392112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</a:rPr>
              <a:t>GLUCOSA-6-P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809750" y="279400"/>
            <a:ext cx="5481638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s-ES_tradnl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Destinos metabólicos de la glucosa </a:t>
            </a:r>
          </a:p>
          <a:p>
            <a:pPr algn="ctr" eaLnBrk="1" hangingPunct="1">
              <a:defRPr/>
            </a:pPr>
            <a:r>
              <a:rPr lang="es-ES_tradnl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en una célula hepática</a:t>
            </a:r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3594100" y="1758950"/>
            <a:ext cx="3144838" cy="1309688"/>
            <a:chOff x="2264" y="1199"/>
            <a:chExt cx="1981" cy="825"/>
          </a:xfrm>
        </p:grpSpPr>
        <p:sp>
          <p:nvSpPr>
            <p:cNvPr id="5139" name="Text Box 5"/>
            <p:cNvSpPr txBox="1">
              <a:spLocks noChangeArrowheads="1"/>
            </p:cNvSpPr>
            <p:nvPr/>
          </p:nvSpPr>
          <p:spPr bwMode="auto">
            <a:xfrm>
              <a:off x="2793" y="1661"/>
              <a:ext cx="14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chemeClr val="hlink"/>
                  </a:solidFill>
                </a:rPr>
                <a:t>Glucógeno-génesis</a:t>
              </a:r>
            </a:p>
          </p:txBody>
        </p:sp>
        <p:sp>
          <p:nvSpPr>
            <p:cNvPr id="5140" name="Text Box 6"/>
            <p:cNvSpPr txBox="1">
              <a:spLocks noChangeArrowheads="1"/>
            </p:cNvSpPr>
            <p:nvPr/>
          </p:nvSpPr>
          <p:spPr bwMode="auto">
            <a:xfrm>
              <a:off x="2264" y="1199"/>
              <a:ext cx="8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Glucógeno</a:t>
              </a:r>
            </a:p>
          </p:txBody>
        </p:sp>
        <p:sp>
          <p:nvSpPr>
            <p:cNvPr id="5141" name="AutoShape 7"/>
            <p:cNvSpPr>
              <a:spLocks noChangeArrowheads="1"/>
            </p:cNvSpPr>
            <p:nvPr/>
          </p:nvSpPr>
          <p:spPr bwMode="auto">
            <a:xfrm>
              <a:off x="2654" y="1434"/>
              <a:ext cx="181" cy="590"/>
            </a:xfrm>
            <a:prstGeom prst="upArrow">
              <a:avLst>
                <a:gd name="adj1" fmla="val 50000"/>
                <a:gd name="adj2" fmla="val 81492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grpSp>
        <p:nvGrpSpPr>
          <p:cNvPr id="5125" name="Group 8"/>
          <p:cNvGrpSpPr>
            <a:grpSpLocks/>
          </p:cNvGrpSpPr>
          <p:nvPr/>
        </p:nvGrpSpPr>
        <p:grpSpPr bwMode="auto">
          <a:xfrm>
            <a:off x="5062538" y="3068638"/>
            <a:ext cx="3397250" cy="655637"/>
            <a:chOff x="3053" y="1933"/>
            <a:chExt cx="2140" cy="413"/>
          </a:xfrm>
        </p:grpSpPr>
        <p:sp>
          <p:nvSpPr>
            <p:cNvPr id="5136" name="Text Box 9"/>
            <p:cNvSpPr txBox="1">
              <a:spLocks noChangeArrowheads="1"/>
            </p:cNvSpPr>
            <p:nvPr/>
          </p:nvSpPr>
          <p:spPr bwMode="auto">
            <a:xfrm>
              <a:off x="3053" y="1933"/>
              <a:ext cx="14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chemeClr val="hlink"/>
                  </a:solidFill>
                </a:rPr>
                <a:t>V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a de las Pentosas</a:t>
              </a:r>
            </a:p>
          </p:txBody>
        </p:sp>
        <p:sp>
          <p:nvSpPr>
            <p:cNvPr id="5137" name="Text Box 10"/>
            <p:cNvSpPr txBox="1">
              <a:spLocks noChangeArrowheads="1"/>
            </p:cNvSpPr>
            <p:nvPr/>
          </p:nvSpPr>
          <p:spPr bwMode="auto">
            <a:xfrm>
              <a:off x="4325" y="2115"/>
              <a:ext cx="8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Ribosa-5-P</a:t>
              </a:r>
            </a:p>
          </p:txBody>
        </p:sp>
        <p:sp>
          <p:nvSpPr>
            <p:cNvPr id="5138" name="AutoShape 11"/>
            <p:cNvSpPr>
              <a:spLocks noChangeArrowheads="1"/>
            </p:cNvSpPr>
            <p:nvPr/>
          </p:nvSpPr>
          <p:spPr bwMode="auto">
            <a:xfrm>
              <a:off x="3334" y="2159"/>
              <a:ext cx="998" cy="182"/>
            </a:xfrm>
            <a:prstGeom prst="rightArrow">
              <a:avLst>
                <a:gd name="adj1" fmla="val 49454"/>
                <a:gd name="adj2" fmla="val 86822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grpSp>
        <p:nvGrpSpPr>
          <p:cNvPr id="5126" name="Group 12"/>
          <p:cNvGrpSpPr>
            <a:grpSpLocks/>
          </p:cNvGrpSpPr>
          <p:nvPr/>
        </p:nvGrpSpPr>
        <p:grpSpPr bwMode="auto">
          <a:xfrm>
            <a:off x="3851275" y="3932238"/>
            <a:ext cx="2233613" cy="1368425"/>
            <a:chOff x="2426" y="2341"/>
            <a:chExt cx="1407" cy="862"/>
          </a:xfrm>
        </p:grpSpPr>
        <p:sp>
          <p:nvSpPr>
            <p:cNvPr id="5133" name="Text Box 13"/>
            <p:cNvSpPr txBox="1">
              <a:spLocks noChangeArrowheads="1"/>
            </p:cNvSpPr>
            <p:nvPr/>
          </p:nvSpPr>
          <p:spPr bwMode="auto">
            <a:xfrm>
              <a:off x="2426" y="2972"/>
              <a:ext cx="6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Piruvato</a:t>
              </a:r>
            </a:p>
          </p:txBody>
        </p:sp>
        <p:sp>
          <p:nvSpPr>
            <p:cNvPr id="5134" name="Text Box 14"/>
            <p:cNvSpPr txBox="1">
              <a:spLocks noChangeArrowheads="1"/>
            </p:cNvSpPr>
            <p:nvPr/>
          </p:nvSpPr>
          <p:spPr bwMode="auto">
            <a:xfrm>
              <a:off x="2773" y="2523"/>
              <a:ext cx="10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chemeClr val="hlink"/>
                  </a:solidFill>
                </a:rPr>
                <a:t>V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a Glicol</a:t>
              </a:r>
              <a:r>
                <a:rPr lang="en-US" altLang="es-AR" sz="1800" b="1">
                  <a:solidFill>
                    <a:schemeClr val="hlink"/>
                  </a:solidFill>
                  <a:cs typeface="Arial" panose="020B0604020202020204" pitchFamily="34" charset="0"/>
                </a:rPr>
                <a:t>í</a:t>
              </a:r>
              <a:r>
                <a:rPr lang="es-ES_tradnl" altLang="es-AR" sz="1800" b="1">
                  <a:solidFill>
                    <a:schemeClr val="hlink"/>
                  </a:solidFill>
                </a:rPr>
                <a:t>tica</a:t>
              </a:r>
            </a:p>
          </p:txBody>
        </p:sp>
        <p:sp>
          <p:nvSpPr>
            <p:cNvPr id="5135" name="AutoShape 15"/>
            <p:cNvSpPr>
              <a:spLocks noChangeArrowheads="1"/>
            </p:cNvSpPr>
            <p:nvPr/>
          </p:nvSpPr>
          <p:spPr bwMode="auto">
            <a:xfrm>
              <a:off x="2653" y="2341"/>
              <a:ext cx="182" cy="635"/>
            </a:xfrm>
            <a:prstGeom prst="downArrow">
              <a:avLst>
                <a:gd name="adj1" fmla="val 50000"/>
                <a:gd name="adj2" fmla="val 87225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</p:grpSp>
      <p:grpSp>
        <p:nvGrpSpPr>
          <p:cNvPr id="5127" name="Group 16"/>
          <p:cNvGrpSpPr>
            <a:grpSpLocks/>
          </p:cNvGrpSpPr>
          <p:nvPr/>
        </p:nvGrpSpPr>
        <p:grpSpPr bwMode="auto">
          <a:xfrm>
            <a:off x="539750" y="3016250"/>
            <a:ext cx="3089275" cy="708025"/>
            <a:chOff x="476" y="1900"/>
            <a:chExt cx="1946" cy="446"/>
          </a:xfrm>
        </p:grpSpPr>
        <p:sp>
          <p:nvSpPr>
            <p:cNvPr id="5130" name="Text Box 17"/>
            <p:cNvSpPr txBox="1">
              <a:spLocks noChangeArrowheads="1"/>
            </p:cNvSpPr>
            <p:nvPr/>
          </p:nvSpPr>
          <p:spPr bwMode="auto">
            <a:xfrm>
              <a:off x="476" y="2115"/>
              <a:ext cx="68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Glucosa</a:t>
              </a:r>
            </a:p>
          </p:txBody>
        </p:sp>
        <p:sp>
          <p:nvSpPr>
            <p:cNvPr id="5131" name="AutoShape 18"/>
            <p:cNvSpPr>
              <a:spLocks noChangeArrowheads="1"/>
            </p:cNvSpPr>
            <p:nvPr/>
          </p:nvSpPr>
          <p:spPr bwMode="auto">
            <a:xfrm>
              <a:off x="1156" y="2159"/>
              <a:ext cx="1044" cy="182"/>
            </a:xfrm>
            <a:prstGeom prst="leftArrow">
              <a:avLst>
                <a:gd name="adj1" fmla="val 59343"/>
                <a:gd name="adj2" fmla="val 9834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  <p:sp>
          <p:nvSpPr>
            <p:cNvPr id="5132" name="Text Box 19"/>
            <p:cNvSpPr txBox="1">
              <a:spLocks noChangeArrowheads="1"/>
            </p:cNvSpPr>
            <p:nvPr/>
          </p:nvSpPr>
          <p:spPr bwMode="auto">
            <a:xfrm>
              <a:off x="930" y="1900"/>
              <a:ext cx="14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chemeClr val="hlink"/>
                  </a:solidFill>
                </a:rPr>
                <a:t>Glucosa-6-fosfatasa</a:t>
              </a:r>
            </a:p>
          </p:txBody>
        </p:sp>
      </p:grpSp>
      <p:sp>
        <p:nvSpPr>
          <p:cNvPr id="21" name="AutoShape 7"/>
          <p:cNvSpPr>
            <a:spLocks noChangeArrowheads="1"/>
          </p:cNvSpPr>
          <p:nvPr/>
        </p:nvSpPr>
        <p:spPr bwMode="auto">
          <a:xfrm rot="10800000">
            <a:off x="3997325" y="2205038"/>
            <a:ext cx="287338" cy="936625"/>
          </a:xfrm>
          <a:prstGeom prst="upArrow">
            <a:avLst>
              <a:gd name="adj1" fmla="val 50000"/>
              <a:gd name="adj2" fmla="val 81492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2130425" y="2436813"/>
            <a:ext cx="1838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>
                <a:solidFill>
                  <a:schemeClr val="hlink"/>
                </a:solidFill>
              </a:rPr>
              <a:t>Glucogenólisis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ángulo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es-ES" sz="28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REACCIONES DE LA FASE NO OXIDATIVA</a:t>
            </a:r>
            <a:endParaRPr lang="es-ES_tradnl" sz="2800" b="1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26627" name="Group 22"/>
          <p:cNvGrpSpPr>
            <a:grpSpLocks/>
          </p:cNvGrpSpPr>
          <p:nvPr/>
        </p:nvGrpSpPr>
        <p:grpSpPr bwMode="auto">
          <a:xfrm>
            <a:off x="73025" y="2565400"/>
            <a:ext cx="1835150" cy="1979613"/>
            <a:chOff x="0" y="981"/>
            <a:chExt cx="1156" cy="1247"/>
          </a:xfrm>
        </p:grpSpPr>
        <p:pic>
          <p:nvPicPr>
            <p:cNvPr id="26657" name="Imagen 7"/>
            <p:cNvPicPr>
              <a:picLocks noChangeAspect="1" noChangeArrowheads="1"/>
            </p:cNvPicPr>
            <p:nvPr/>
          </p:nvPicPr>
          <p:blipFill>
            <a:blip r:embed="rId2">
              <a:lum bright="-24000" contras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30"/>
            <a:stretch>
              <a:fillRect/>
            </a:stretch>
          </p:blipFill>
          <p:spPr bwMode="auto">
            <a:xfrm>
              <a:off x="0" y="981"/>
              <a:ext cx="1066" cy="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58" name="Cuadro de texto 10"/>
            <p:cNvSpPr txBox="1">
              <a:spLocks noChangeArrowheads="1"/>
            </p:cNvSpPr>
            <p:nvPr/>
          </p:nvSpPr>
          <p:spPr bwMode="auto">
            <a:xfrm>
              <a:off x="22" y="1978"/>
              <a:ext cx="1134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s-ES_tradnl" altLang="es-AR" sz="2000">
                  <a:solidFill>
                    <a:srgbClr val="0000FF"/>
                  </a:solidFill>
                </a:rPr>
                <a:t>Ribulosa-5-P</a:t>
              </a: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555875" y="1196975"/>
            <a:ext cx="1800225" cy="2054225"/>
            <a:chOff x="1610" y="1071"/>
            <a:chExt cx="1134" cy="1294"/>
          </a:xfrm>
        </p:grpSpPr>
        <p:pic>
          <p:nvPicPr>
            <p:cNvPr id="26655" name="Imagen 8"/>
            <p:cNvPicPr>
              <a:picLocks noChangeAspect="1" noChangeArrowheads="1"/>
            </p:cNvPicPr>
            <p:nvPr/>
          </p:nvPicPr>
          <p:blipFill>
            <a:blip r:embed="rId3">
              <a:lum bright="-24000" contras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851"/>
            <a:stretch>
              <a:fillRect/>
            </a:stretch>
          </p:blipFill>
          <p:spPr bwMode="auto">
            <a:xfrm>
              <a:off x="1610" y="1071"/>
              <a:ext cx="1126" cy="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56" name="Cuadro de texto 11"/>
            <p:cNvSpPr txBox="1">
              <a:spLocks noChangeArrowheads="1"/>
            </p:cNvSpPr>
            <p:nvPr/>
          </p:nvSpPr>
          <p:spPr bwMode="auto">
            <a:xfrm>
              <a:off x="1610" y="2115"/>
              <a:ext cx="1134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s-ES_tradnl" altLang="es-AR" sz="2000">
                  <a:solidFill>
                    <a:srgbClr val="0000FF"/>
                  </a:solidFill>
                </a:rPr>
                <a:t>Xilulosa-5-P</a:t>
              </a: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2698750" y="3789363"/>
            <a:ext cx="1873250" cy="2486025"/>
            <a:chOff x="1655" y="2432"/>
            <a:chExt cx="1180" cy="1566"/>
          </a:xfrm>
        </p:grpSpPr>
        <p:pic>
          <p:nvPicPr>
            <p:cNvPr id="26653" name="Imagen 9"/>
            <p:cNvPicPr>
              <a:picLocks noChangeAspect="1" noChangeArrowheads="1"/>
            </p:cNvPicPr>
            <p:nvPr/>
          </p:nvPicPr>
          <p:blipFill>
            <a:blip r:embed="rId4">
              <a:lum bright="-24000" contras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14" t="6207" r="59225" b="16440"/>
            <a:stretch>
              <a:fillRect/>
            </a:stretch>
          </p:blipFill>
          <p:spPr bwMode="auto">
            <a:xfrm>
              <a:off x="1655" y="2432"/>
              <a:ext cx="1058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54" name="Cuadro de texto 12"/>
            <p:cNvSpPr txBox="1">
              <a:spLocks noChangeArrowheads="1"/>
            </p:cNvSpPr>
            <p:nvPr/>
          </p:nvSpPr>
          <p:spPr bwMode="auto">
            <a:xfrm>
              <a:off x="1701" y="3748"/>
              <a:ext cx="1134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s-ES_tradnl" altLang="es-AR" sz="2000" b="1">
                  <a:solidFill>
                    <a:srgbClr val="FF0000"/>
                  </a:solidFill>
                </a:rPr>
                <a:t>Ribosa-5-P</a:t>
              </a: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4500563" y="2997200"/>
            <a:ext cx="2303462" cy="1004888"/>
            <a:chOff x="4014" y="1554"/>
            <a:chExt cx="1451" cy="633"/>
          </a:xfrm>
        </p:grpSpPr>
        <p:sp>
          <p:nvSpPr>
            <p:cNvPr id="26650" name="Línea 15"/>
            <p:cNvSpPr>
              <a:spLocks noChangeShapeType="1"/>
            </p:cNvSpPr>
            <p:nvPr/>
          </p:nvSpPr>
          <p:spPr bwMode="auto">
            <a:xfrm>
              <a:off x="4014" y="1842"/>
              <a:ext cx="14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6651" name="Cuadro de texto 16"/>
            <p:cNvSpPr txBox="1">
              <a:spLocks noChangeArrowheads="1"/>
            </p:cNvSpPr>
            <p:nvPr/>
          </p:nvSpPr>
          <p:spPr bwMode="auto">
            <a:xfrm>
              <a:off x="4059" y="1554"/>
              <a:ext cx="1270" cy="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_tradnl" altLang="es-AR" sz="2400" b="1" i="1">
                  <a:latin typeface="Times New Roman" panose="02020603050405020304" pitchFamily="18" charset="0"/>
                </a:rPr>
                <a:t>Transcetolasa</a:t>
              </a:r>
            </a:p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_tradnl" altLang="es-AR" sz="2400" b="1" i="1">
                  <a:latin typeface="Times New Roman" panose="02020603050405020304" pitchFamily="18" charset="0"/>
                </a:rPr>
                <a:t>(TPP)</a:t>
              </a:r>
            </a:p>
          </p:txBody>
        </p:sp>
        <p:sp>
          <p:nvSpPr>
            <p:cNvPr id="26652" name="Línea 19"/>
            <p:cNvSpPr>
              <a:spLocks noChangeShapeType="1"/>
            </p:cNvSpPr>
            <p:nvPr/>
          </p:nvSpPr>
          <p:spPr bwMode="auto">
            <a:xfrm>
              <a:off x="4014" y="1933"/>
              <a:ext cx="140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6804025" y="1484313"/>
            <a:ext cx="2160588" cy="5184775"/>
            <a:chOff x="4286" y="935"/>
            <a:chExt cx="1361" cy="3266"/>
          </a:xfrm>
        </p:grpSpPr>
        <p:grpSp>
          <p:nvGrpSpPr>
            <p:cNvPr id="26644" name="Group 21"/>
            <p:cNvGrpSpPr>
              <a:grpSpLocks/>
            </p:cNvGrpSpPr>
            <p:nvPr/>
          </p:nvGrpSpPr>
          <p:grpSpPr bwMode="auto">
            <a:xfrm>
              <a:off x="4286" y="2488"/>
              <a:ext cx="1361" cy="1713"/>
              <a:chOff x="4286" y="2473"/>
              <a:chExt cx="1361" cy="1713"/>
            </a:xfrm>
          </p:grpSpPr>
          <p:pic>
            <p:nvPicPr>
              <p:cNvPr id="26648" name="Imagen 6"/>
              <p:cNvPicPr>
                <a:picLocks noChangeAspect="1" noChangeArrowheads="1"/>
              </p:cNvPicPr>
              <p:nvPr/>
            </p:nvPicPr>
            <p:blipFill>
              <a:blip r:embed="rId5">
                <a:lum bright="-24000" contrast="44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205" r="9717" b="16440"/>
              <a:stretch>
                <a:fillRect/>
              </a:stretch>
            </p:blipFill>
            <p:spPr bwMode="auto">
              <a:xfrm>
                <a:off x="4353" y="2473"/>
                <a:ext cx="1067" cy="15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49" name="Cuadro de texto 14"/>
              <p:cNvSpPr txBox="1">
                <a:spLocks noChangeArrowheads="1"/>
              </p:cNvSpPr>
              <p:nvPr/>
            </p:nvSpPr>
            <p:spPr bwMode="auto">
              <a:xfrm>
                <a:off x="4286" y="3974"/>
                <a:ext cx="1361" cy="2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s-ES_tradnl" altLang="es-AR" sz="1600" b="1">
                    <a:solidFill>
                      <a:srgbClr val="0000FF"/>
                    </a:solidFill>
                  </a:rPr>
                  <a:t>Sedoheptulosa-7P</a:t>
                </a:r>
              </a:p>
            </p:txBody>
          </p:sp>
        </p:grpSp>
        <p:grpSp>
          <p:nvGrpSpPr>
            <p:cNvPr id="26645" name="Group 20"/>
            <p:cNvGrpSpPr>
              <a:grpSpLocks/>
            </p:cNvGrpSpPr>
            <p:nvPr/>
          </p:nvGrpSpPr>
          <p:grpSpPr bwMode="auto">
            <a:xfrm>
              <a:off x="4287" y="935"/>
              <a:ext cx="1315" cy="1165"/>
              <a:chOff x="4241" y="935"/>
              <a:chExt cx="1315" cy="1165"/>
            </a:xfrm>
          </p:grpSpPr>
          <p:sp>
            <p:nvSpPr>
              <p:cNvPr id="26646" name="Cuadro de texto 13"/>
              <p:cNvSpPr txBox="1">
                <a:spLocks noChangeArrowheads="1"/>
              </p:cNvSpPr>
              <p:nvPr/>
            </p:nvSpPr>
            <p:spPr bwMode="auto">
              <a:xfrm>
                <a:off x="4241" y="1888"/>
                <a:ext cx="1315" cy="2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es-ES_tradnl" altLang="es-AR" sz="1600" b="1">
                    <a:solidFill>
                      <a:srgbClr val="FF0000"/>
                    </a:solidFill>
                  </a:rPr>
                  <a:t>Gliceraldehído 3-P</a:t>
                </a:r>
              </a:p>
            </p:txBody>
          </p:sp>
          <p:pic>
            <p:nvPicPr>
              <p:cNvPr id="26647" name="Imagen 6"/>
              <p:cNvPicPr>
                <a:picLocks noChangeAspect="1" noChangeArrowheads="1"/>
              </p:cNvPicPr>
              <p:nvPr/>
            </p:nvPicPr>
            <p:blipFill>
              <a:blip r:embed="rId4">
                <a:lum bright="-24000" contrast="44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456" t="25642" r="32474" b="16440"/>
              <a:stretch>
                <a:fillRect/>
              </a:stretch>
            </p:blipFill>
            <p:spPr bwMode="auto">
              <a:xfrm>
                <a:off x="4401" y="935"/>
                <a:ext cx="883" cy="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9" name="Group 28"/>
          <p:cNvGrpSpPr>
            <a:grpSpLocks/>
          </p:cNvGrpSpPr>
          <p:nvPr/>
        </p:nvGrpSpPr>
        <p:grpSpPr bwMode="auto">
          <a:xfrm>
            <a:off x="1258888" y="2420938"/>
            <a:ext cx="1441450" cy="936625"/>
            <a:chOff x="793" y="1525"/>
            <a:chExt cx="908" cy="590"/>
          </a:xfrm>
        </p:grpSpPr>
        <p:sp>
          <p:nvSpPr>
            <p:cNvPr id="26642" name="Cuadro de texto 18"/>
            <p:cNvSpPr txBox="1">
              <a:spLocks noChangeArrowheads="1"/>
            </p:cNvSpPr>
            <p:nvPr/>
          </p:nvSpPr>
          <p:spPr bwMode="auto">
            <a:xfrm rot="-2453207">
              <a:off x="793" y="1547"/>
              <a:ext cx="907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_tradnl" altLang="es-AR" sz="2000" b="1" i="1">
                  <a:solidFill>
                    <a:srgbClr val="F74027"/>
                  </a:solidFill>
                  <a:latin typeface="Times New Roman" panose="02020603050405020304" pitchFamily="18" charset="0"/>
                </a:rPr>
                <a:t>Epimerasa</a:t>
              </a:r>
            </a:p>
          </p:txBody>
        </p:sp>
        <p:sp>
          <p:nvSpPr>
            <p:cNvPr id="26643" name="Line 24"/>
            <p:cNvSpPr>
              <a:spLocks noChangeShapeType="1"/>
            </p:cNvSpPr>
            <p:nvPr/>
          </p:nvSpPr>
          <p:spPr bwMode="auto">
            <a:xfrm flipV="1">
              <a:off x="1020" y="1525"/>
              <a:ext cx="681" cy="5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10" name="Group 29"/>
          <p:cNvGrpSpPr>
            <a:grpSpLocks/>
          </p:cNvGrpSpPr>
          <p:nvPr/>
        </p:nvGrpSpPr>
        <p:grpSpPr bwMode="auto">
          <a:xfrm>
            <a:off x="1763713" y="3213100"/>
            <a:ext cx="865187" cy="1511300"/>
            <a:chOff x="1111" y="2024"/>
            <a:chExt cx="545" cy="952"/>
          </a:xfrm>
        </p:grpSpPr>
        <p:sp>
          <p:nvSpPr>
            <p:cNvPr id="26640" name="Line 25"/>
            <p:cNvSpPr>
              <a:spLocks noChangeShapeType="1"/>
            </p:cNvSpPr>
            <p:nvPr/>
          </p:nvSpPr>
          <p:spPr bwMode="auto">
            <a:xfrm>
              <a:off x="1111" y="2251"/>
              <a:ext cx="545" cy="7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6641" name="Cuadro de texto 18"/>
            <p:cNvSpPr txBox="1">
              <a:spLocks noChangeArrowheads="1"/>
            </p:cNvSpPr>
            <p:nvPr/>
          </p:nvSpPr>
          <p:spPr bwMode="auto">
            <a:xfrm rot="3140376">
              <a:off x="1031" y="2353"/>
              <a:ext cx="907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es-ES_tradnl" altLang="es-AR" sz="2000" b="1" i="1">
                  <a:solidFill>
                    <a:srgbClr val="F74027"/>
                  </a:solidFill>
                  <a:latin typeface="Times New Roman" panose="02020603050405020304" pitchFamily="18" charset="0"/>
                </a:rPr>
                <a:t>Isomerasa</a:t>
              </a:r>
            </a:p>
          </p:txBody>
        </p:sp>
      </p:grpSp>
      <p:sp>
        <p:nvSpPr>
          <p:cNvPr id="31774" name="Oval 30"/>
          <p:cNvSpPr>
            <a:spLocks noChangeArrowheads="1"/>
          </p:cNvSpPr>
          <p:nvPr/>
        </p:nvSpPr>
        <p:spPr bwMode="auto">
          <a:xfrm>
            <a:off x="468313" y="2924175"/>
            <a:ext cx="719137" cy="28733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  <p:sp>
        <p:nvSpPr>
          <p:cNvPr id="31775" name="Oval 31"/>
          <p:cNvSpPr>
            <a:spLocks noChangeArrowheads="1"/>
          </p:cNvSpPr>
          <p:nvPr/>
        </p:nvSpPr>
        <p:spPr bwMode="auto">
          <a:xfrm>
            <a:off x="3059113" y="3933825"/>
            <a:ext cx="719137" cy="6477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  <p:grpSp>
        <p:nvGrpSpPr>
          <p:cNvPr id="11" name="Group 36"/>
          <p:cNvGrpSpPr>
            <a:grpSpLocks/>
          </p:cNvGrpSpPr>
          <p:nvPr/>
        </p:nvGrpSpPr>
        <p:grpSpPr bwMode="auto">
          <a:xfrm>
            <a:off x="2700338" y="1125538"/>
            <a:ext cx="1860550" cy="3165475"/>
            <a:chOff x="1701" y="709"/>
            <a:chExt cx="1172" cy="1994"/>
          </a:xfrm>
        </p:grpSpPr>
        <p:sp>
          <p:nvSpPr>
            <p:cNvPr id="26638" name="Rectángulo 17"/>
            <p:cNvSpPr>
              <a:spLocks noChangeArrowheads="1"/>
            </p:cNvSpPr>
            <p:nvPr/>
          </p:nvSpPr>
          <p:spPr bwMode="auto">
            <a:xfrm>
              <a:off x="1701" y="709"/>
              <a:ext cx="862" cy="408"/>
            </a:xfrm>
            <a:prstGeom prst="rect">
              <a:avLst/>
            </a:prstGeom>
            <a:solidFill>
              <a:srgbClr val="F2B6C0">
                <a:alpha val="23137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s-AR" altLang="es-AR" sz="2400">
                <a:latin typeface="Times New Roman" panose="02020603050405020304" pitchFamily="18" charset="0"/>
              </a:endParaRPr>
            </a:p>
          </p:txBody>
        </p:sp>
        <p:sp>
          <p:nvSpPr>
            <p:cNvPr id="26639" name="Arc 33"/>
            <p:cNvSpPr>
              <a:spLocks/>
            </p:cNvSpPr>
            <p:nvPr/>
          </p:nvSpPr>
          <p:spPr bwMode="auto">
            <a:xfrm rot="450948">
              <a:off x="2419" y="934"/>
              <a:ext cx="454" cy="1769"/>
            </a:xfrm>
            <a:custGeom>
              <a:avLst/>
              <a:gdLst>
                <a:gd name="T0" fmla="*/ 0 w 21600"/>
                <a:gd name="T1" fmla="*/ 0 h 43113"/>
                <a:gd name="T2" fmla="*/ 0 w 21600"/>
                <a:gd name="T3" fmla="*/ 0 h 43113"/>
                <a:gd name="T4" fmla="*/ 0 w 21600"/>
                <a:gd name="T5" fmla="*/ 0 h 43113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13"/>
                <a:gd name="T11" fmla="*/ 21600 w 21600"/>
                <a:gd name="T12" fmla="*/ 43113 h 431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13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2779"/>
                    <a:pt x="13069" y="42112"/>
                    <a:pt x="1934" y="43113"/>
                  </a:cubicBezTo>
                </a:path>
                <a:path w="21600" h="43113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2779"/>
                    <a:pt x="13069" y="42112"/>
                    <a:pt x="1934" y="43113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31778" name="Rectángulo 17"/>
          <p:cNvSpPr>
            <a:spLocks noChangeArrowheads="1"/>
          </p:cNvSpPr>
          <p:nvPr/>
        </p:nvSpPr>
        <p:spPr bwMode="auto">
          <a:xfrm>
            <a:off x="7019925" y="3933825"/>
            <a:ext cx="1368425" cy="647700"/>
          </a:xfrm>
          <a:prstGeom prst="rect">
            <a:avLst/>
          </a:prstGeom>
          <a:solidFill>
            <a:srgbClr val="F2B6C0">
              <a:alpha val="23137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AR" altLang="es-AR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4" grpId="0" animBg="1"/>
      <p:bldP spid="31774" grpId="1" animBg="1"/>
      <p:bldP spid="31775" grpId="0" animBg="1"/>
      <p:bldP spid="31775" grpId="1" animBg="1"/>
      <p:bldP spid="3177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Imagen 5"/>
          <p:cNvPicPr>
            <a:picLocks noChangeAspect="1" noChangeArrowheads="1"/>
          </p:cNvPicPr>
          <p:nvPr/>
        </p:nvPicPr>
        <p:blipFill>
          <a:blip r:embed="rId2">
            <a:lum bright="-24000" contras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60" t="30284" r="30098" b="16440"/>
          <a:stretch>
            <a:fillRect/>
          </a:stretch>
        </p:blipFill>
        <p:spPr bwMode="auto">
          <a:xfrm>
            <a:off x="179388" y="1196975"/>
            <a:ext cx="1873250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Cuadro de texto 7"/>
          <p:cNvSpPr txBox="1">
            <a:spLocks noChangeArrowheads="1"/>
          </p:cNvSpPr>
          <p:nvPr/>
        </p:nvSpPr>
        <p:spPr bwMode="auto">
          <a:xfrm>
            <a:off x="1908175" y="3422650"/>
            <a:ext cx="2447925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AR" sz="1800" b="1">
                <a:solidFill>
                  <a:srgbClr val="0000FF"/>
                </a:solidFill>
              </a:rPr>
              <a:t>Sedoheptulosa-7P</a:t>
            </a:r>
          </a:p>
        </p:txBody>
      </p:sp>
      <p:pic>
        <p:nvPicPr>
          <p:cNvPr id="27652" name="Imagen 14"/>
          <p:cNvPicPr>
            <a:picLocks noChangeAspect="1" noChangeArrowheads="1"/>
          </p:cNvPicPr>
          <p:nvPr/>
        </p:nvPicPr>
        <p:blipFill>
          <a:blip r:embed="rId3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606" b="13969"/>
          <a:stretch>
            <a:fillRect/>
          </a:stretch>
        </p:blipFill>
        <p:spPr bwMode="auto">
          <a:xfrm>
            <a:off x="1979613" y="908050"/>
            <a:ext cx="2105025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Cuadro de texto 6"/>
          <p:cNvSpPr txBox="1">
            <a:spLocks noChangeArrowheads="1"/>
          </p:cNvSpPr>
          <p:nvPr/>
        </p:nvSpPr>
        <p:spPr bwMode="auto">
          <a:xfrm>
            <a:off x="325438" y="2852738"/>
            <a:ext cx="11509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AR" sz="1800" b="1">
                <a:solidFill>
                  <a:srgbClr val="FF0000"/>
                </a:solidFill>
              </a:rPr>
              <a:t>G-3-P</a:t>
            </a: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3779838" y="1330325"/>
            <a:ext cx="5329237" cy="2320925"/>
            <a:chOff x="2381" y="838"/>
            <a:chExt cx="3357" cy="1462"/>
          </a:xfrm>
        </p:grpSpPr>
        <p:grpSp>
          <p:nvGrpSpPr>
            <p:cNvPr id="27681" name="Group 39"/>
            <p:cNvGrpSpPr>
              <a:grpSpLocks/>
            </p:cNvGrpSpPr>
            <p:nvPr/>
          </p:nvGrpSpPr>
          <p:grpSpPr bwMode="auto">
            <a:xfrm>
              <a:off x="2381" y="1320"/>
              <a:ext cx="1089" cy="296"/>
              <a:chOff x="2381" y="1320"/>
              <a:chExt cx="1089" cy="296"/>
            </a:xfrm>
          </p:grpSpPr>
          <p:sp>
            <p:nvSpPr>
              <p:cNvPr id="27686" name="Línea 10"/>
              <p:cNvSpPr>
                <a:spLocks noChangeShapeType="1"/>
              </p:cNvSpPr>
              <p:nvPr/>
            </p:nvSpPr>
            <p:spPr bwMode="auto">
              <a:xfrm>
                <a:off x="2653" y="1616"/>
                <a:ext cx="590" cy="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687" name="Cuadro de texto 11"/>
              <p:cNvSpPr txBox="1">
                <a:spLocks noChangeArrowheads="1"/>
              </p:cNvSpPr>
              <p:nvPr/>
            </p:nvSpPr>
            <p:spPr bwMode="auto">
              <a:xfrm>
                <a:off x="2381" y="1320"/>
                <a:ext cx="1089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buFontTx/>
                  <a:buNone/>
                </a:pPr>
                <a:r>
                  <a:rPr lang="es-ES_tradnl" altLang="es-AR" sz="2000" b="1" i="1">
                    <a:latin typeface="Times New Roman" panose="02020603050405020304" pitchFamily="18" charset="0"/>
                  </a:rPr>
                  <a:t>Transaldolasa</a:t>
                </a:r>
              </a:p>
            </p:txBody>
          </p:sp>
        </p:grpSp>
        <p:grpSp>
          <p:nvGrpSpPr>
            <p:cNvPr id="27682" name="Group 33"/>
            <p:cNvGrpSpPr>
              <a:grpSpLocks/>
            </p:cNvGrpSpPr>
            <p:nvPr/>
          </p:nvGrpSpPr>
          <p:grpSpPr bwMode="auto">
            <a:xfrm>
              <a:off x="3425" y="838"/>
              <a:ext cx="2313" cy="1462"/>
              <a:chOff x="3334" y="838"/>
              <a:chExt cx="2313" cy="1462"/>
            </a:xfrm>
          </p:grpSpPr>
          <p:pic>
            <p:nvPicPr>
              <p:cNvPr id="27683" name="Imagen 4"/>
              <p:cNvPicPr>
                <a:picLocks noChangeAspect="1" noChangeArrowheads="1"/>
              </p:cNvPicPr>
              <p:nvPr/>
            </p:nvPicPr>
            <p:blipFill>
              <a:blip r:embed="rId3">
                <a:lum bright="-24000" contrast="4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553" t="11163" r="1097" b="17886"/>
              <a:stretch>
                <a:fillRect/>
              </a:stretch>
            </p:blipFill>
            <p:spPr bwMode="auto">
              <a:xfrm>
                <a:off x="3356" y="838"/>
                <a:ext cx="2246" cy="1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684" name="Cuadro de texto 9"/>
              <p:cNvSpPr txBox="1">
                <a:spLocks noChangeArrowheads="1"/>
              </p:cNvSpPr>
              <p:nvPr/>
            </p:nvSpPr>
            <p:spPr bwMode="auto">
              <a:xfrm>
                <a:off x="4558" y="2069"/>
                <a:ext cx="1089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s-ES_tradnl" altLang="es-AR" sz="1800" b="1">
                    <a:solidFill>
                      <a:srgbClr val="FF0000"/>
                    </a:solidFill>
                  </a:rPr>
                  <a:t>Fructosa-6-P</a:t>
                </a:r>
                <a:endParaRPr lang="es-ES_tradnl" altLang="es-AR" sz="18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85" name="Cuadro de texto 19"/>
              <p:cNvSpPr txBox="1">
                <a:spLocks noChangeArrowheads="1"/>
              </p:cNvSpPr>
              <p:nvPr/>
            </p:nvSpPr>
            <p:spPr bwMode="auto">
              <a:xfrm>
                <a:off x="3334" y="2069"/>
                <a:ext cx="1043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s-ES_tradnl" altLang="es-AR" sz="1800" b="1">
                    <a:solidFill>
                      <a:srgbClr val="0000FF"/>
                    </a:solidFill>
                  </a:rPr>
                  <a:t>Eritrosa-4-P</a:t>
                </a:r>
                <a:endParaRPr lang="es-ES_tradnl" altLang="es-AR" sz="1800" b="1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39938" name="Rectángulo 2"/>
          <p:cNvSpPr>
            <a:spLocks noChangeArrowheads="1"/>
          </p:cNvSpPr>
          <p:nvPr/>
        </p:nvSpPr>
        <p:spPr bwMode="auto">
          <a:xfrm>
            <a:off x="385763" y="188913"/>
            <a:ext cx="8507412" cy="633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 eaLnBrk="1" hangingPunct="1">
              <a:defRPr/>
            </a:pPr>
            <a:r>
              <a:rPr lang="es-ES" sz="2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REACCIONES DE LA FASE NO OXIDATIVA (CONT.)</a:t>
            </a:r>
            <a:endParaRPr lang="es-ES_tradnl" sz="2400" b="1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898525" y="908050"/>
            <a:ext cx="2809875" cy="1081088"/>
            <a:chOff x="566" y="572"/>
            <a:chExt cx="1770" cy="681"/>
          </a:xfrm>
        </p:grpSpPr>
        <p:sp>
          <p:nvSpPr>
            <p:cNvPr id="27679" name="Rectángulo 13"/>
            <p:cNvSpPr>
              <a:spLocks noChangeArrowheads="1"/>
            </p:cNvSpPr>
            <p:nvPr/>
          </p:nvSpPr>
          <p:spPr bwMode="auto">
            <a:xfrm>
              <a:off x="1474" y="572"/>
              <a:ext cx="862" cy="681"/>
            </a:xfrm>
            <a:prstGeom prst="rect">
              <a:avLst/>
            </a:prstGeom>
            <a:noFill/>
            <a:ln w="4445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s-AR" altLang="es-AR" sz="2400">
                <a:latin typeface="Times New Roman" panose="02020603050405020304" pitchFamily="18" charset="0"/>
              </a:endParaRPr>
            </a:p>
          </p:txBody>
        </p:sp>
        <p:sp>
          <p:nvSpPr>
            <p:cNvPr id="27680" name="Arc 28"/>
            <p:cNvSpPr>
              <a:spLocks/>
            </p:cNvSpPr>
            <p:nvPr/>
          </p:nvSpPr>
          <p:spPr bwMode="auto">
            <a:xfrm flipH="1">
              <a:off x="566" y="754"/>
              <a:ext cx="908" cy="36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44450">
              <a:solidFill>
                <a:srgbClr val="000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0" y="3429000"/>
            <a:ext cx="9144000" cy="3103563"/>
            <a:chOff x="0" y="2160"/>
            <a:chExt cx="5760" cy="1955"/>
          </a:xfrm>
        </p:grpSpPr>
        <p:grpSp>
          <p:nvGrpSpPr>
            <p:cNvPr id="27663" name="Group 41"/>
            <p:cNvGrpSpPr>
              <a:grpSpLocks/>
            </p:cNvGrpSpPr>
            <p:nvPr/>
          </p:nvGrpSpPr>
          <p:grpSpPr bwMode="auto">
            <a:xfrm>
              <a:off x="0" y="2160"/>
              <a:ext cx="2446" cy="1864"/>
              <a:chOff x="0" y="2160"/>
              <a:chExt cx="2446" cy="1864"/>
            </a:xfrm>
          </p:grpSpPr>
          <p:pic>
            <p:nvPicPr>
              <p:cNvPr id="27673" name="Imagen 16"/>
              <p:cNvPicPr>
                <a:picLocks noChangeAspect="1" noChangeArrowheads="1"/>
              </p:cNvPicPr>
              <p:nvPr/>
            </p:nvPicPr>
            <p:blipFill>
              <a:blip r:embed="rId4">
                <a:lum bright="-24000" contrast="4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553" r="21942" b="17886"/>
              <a:stretch>
                <a:fillRect/>
              </a:stretch>
            </p:blipFill>
            <p:spPr bwMode="auto">
              <a:xfrm>
                <a:off x="0" y="2160"/>
                <a:ext cx="1271" cy="16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7674" name="Group 30"/>
              <p:cNvGrpSpPr>
                <a:grpSpLocks/>
              </p:cNvGrpSpPr>
              <p:nvPr/>
            </p:nvGrpSpPr>
            <p:grpSpPr bwMode="auto">
              <a:xfrm>
                <a:off x="0" y="2569"/>
                <a:ext cx="2446" cy="1455"/>
                <a:chOff x="0" y="2569"/>
                <a:chExt cx="2446" cy="1455"/>
              </a:xfrm>
            </p:grpSpPr>
            <p:sp>
              <p:nvSpPr>
                <p:cNvPr id="27675" name="Cuadro de texto 8"/>
                <p:cNvSpPr txBox="1">
                  <a:spLocks noChangeArrowheads="1"/>
                </p:cNvSpPr>
                <p:nvPr/>
              </p:nvSpPr>
              <p:spPr bwMode="auto">
                <a:xfrm>
                  <a:off x="0" y="3793"/>
                  <a:ext cx="1043" cy="23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s-ES_tradnl" altLang="es-AR" sz="1800" b="1">
                      <a:solidFill>
                        <a:srgbClr val="0000FF"/>
                      </a:solidFill>
                    </a:rPr>
                    <a:t>Eritrosa-4-P</a:t>
                  </a:r>
                  <a:endParaRPr lang="es-ES_tradnl" altLang="es-AR" sz="1800" b="1">
                    <a:latin typeface="Times New Roman" panose="02020603050405020304" pitchFamily="18" charset="0"/>
                  </a:endParaRPr>
                </a:p>
              </p:txBody>
            </p:sp>
            <p:pic>
              <p:nvPicPr>
                <p:cNvPr id="27676" name="Imagen 18"/>
                <p:cNvPicPr>
                  <a:picLocks noChangeAspect="1" noChangeArrowheads="1"/>
                </p:cNvPicPr>
                <p:nvPr/>
              </p:nvPicPr>
              <p:blipFill>
                <a:blip r:embed="rId5">
                  <a:lum bright="-24000" contrast="44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6635"/>
                <a:stretch>
                  <a:fillRect/>
                </a:stretch>
              </p:blipFill>
              <p:spPr bwMode="auto">
                <a:xfrm>
                  <a:off x="1247" y="2569"/>
                  <a:ext cx="1199" cy="14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677" name="Cuadro de texto 20"/>
                <p:cNvSpPr txBox="1">
                  <a:spLocks noChangeArrowheads="1"/>
                </p:cNvSpPr>
                <p:nvPr/>
              </p:nvSpPr>
              <p:spPr bwMode="auto">
                <a:xfrm>
                  <a:off x="1247" y="3793"/>
                  <a:ext cx="1134" cy="23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  <a:buFontTx/>
                    <a:buNone/>
                  </a:pPr>
                  <a:r>
                    <a:rPr lang="es-ES_tradnl" altLang="es-AR" sz="1800" b="1">
                      <a:solidFill>
                        <a:srgbClr val="0000FF"/>
                      </a:solidFill>
                    </a:rPr>
                    <a:t>Xilulosa-5-P</a:t>
                  </a:r>
                </a:p>
              </p:txBody>
            </p:sp>
            <p:sp>
              <p:nvSpPr>
                <p:cNvPr id="27678" name="Cuadro de texto 26"/>
                <p:cNvSpPr txBox="1">
                  <a:spLocks noChangeArrowheads="1"/>
                </p:cNvSpPr>
                <p:nvPr/>
              </p:nvSpPr>
              <p:spPr bwMode="auto">
                <a:xfrm>
                  <a:off x="930" y="3067"/>
                  <a:ext cx="272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Tx/>
                    <a:buNone/>
                  </a:pPr>
                  <a:r>
                    <a:rPr lang="es-ES_tradnl" altLang="es-AR" sz="2800" b="1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</p:grpSp>
        </p:grpSp>
        <p:grpSp>
          <p:nvGrpSpPr>
            <p:cNvPr id="27664" name="Group 38"/>
            <p:cNvGrpSpPr>
              <a:grpSpLocks/>
            </p:cNvGrpSpPr>
            <p:nvPr/>
          </p:nvGrpSpPr>
          <p:grpSpPr bwMode="auto">
            <a:xfrm>
              <a:off x="3062" y="2500"/>
              <a:ext cx="2698" cy="1615"/>
              <a:chOff x="3062" y="2500"/>
              <a:chExt cx="2698" cy="1615"/>
            </a:xfrm>
          </p:grpSpPr>
          <p:pic>
            <p:nvPicPr>
              <p:cNvPr id="27668" name="Imagen 21"/>
              <p:cNvPicPr>
                <a:picLocks noChangeAspect="1" noChangeArrowheads="1"/>
              </p:cNvPicPr>
              <p:nvPr/>
            </p:nvPicPr>
            <p:blipFill>
              <a:blip r:embed="rId6">
                <a:lum bright="-24000" contrast="4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445" b="19891"/>
              <a:stretch>
                <a:fillRect/>
              </a:stretch>
            </p:blipFill>
            <p:spPr bwMode="auto">
              <a:xfrm>
                <a:off x="4470" y="2500"/>
                <a:ext cx="1290" cy="14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669" name="Cuadro de texto 23"/>
              <p:cNvSpPr txBox="1">
                <a:spLocks noChangeArrowheads="1"/>
              </p:cNvSpPr>
              <p:nvPr/>
            </p:nvSpPr>
            <p:spPr bwMode="auto">
              <a:xfrm>
                <a:off x="3062" y="3743"/>
                <a:ext cx="1542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s-ES_tradnl" altLang="es-AR" sz="1800" b="1">
                    <a:solidFill>
                      <a:srgbClr val="FF0000"/>
                    </a:solidFill>
                  </a:rPr>
                  <a:t>Gliceraldehído 3-P</a:t>
                </a:r>
                <a:endParaRPr lang="es-ES_tradnl" altLang="es-AR" sz="18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pic>
            <p:nvPicPr>
              <p:cNvPr id="27670" name="Imagen 24"/>
              <p:cNvPicPr>
                <a:picLocks noChangeAspect="1" noChangeArrowheads="1"/>
              </p:cNvPicPr>
              <p:nvPr/>
            </p:nvPicPr>
            <p:blipFill>
              <a:blip r:embed="rId2">
                <a:lum bright="-24000" contrast="44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242" t="32790" r="32703" b="16440"/>
              <a:stretch>
                <a:fillRect/>
              </a:stretch>
            </p:blipFill>
            <p:spPr bwMode="auto">
              <a:xfrm>
                <a:off x="3379" y="2795"/>
                <a:ext cx="944" cy="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671" name="Cuadro de texto 25"/>
              <p:cNvSpPr txBox="1">
                <a:spLocks noChangeArrowheads="1"/>
              </p:cNvSpPr>
              <p:nvPr/>
            </p:nvSpPr>
            <p:spPr bwMode="auto">
              <a:xfrm>
                <a:off x="4558" y="3884"/>
                <a:ext cx="1089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s-ES_tradnl" altLang="es-AR" sz="1800" b="1">
                    <a:solidFill>
                      <a:srgbClr val="FF0000"/>
                    </a:solidFill>
                  </a:rPr>
                  <a:t>Fructosa-6-P</a:t>
                </a:r>
                <a:endParaRPr lang="es-ES_tradnl" altLang="es-AR" sz="18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72" name="Cuadro de texto 27"/>
              <p:cNvSpPr txBox="1">
                <a:spLocks noChangeArrowheads="1"/>
              </p:cNvSpPr>
              <p:nvPr/>
            </p:nvSpPr>
            <p:spPr bwMode="auto">
              <a:xfrm>
                <a:off x="4241" y="3135"/>
                <a:ext cx="272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s-ES_tradnl" altLang="es-AR" sz="2800" b="1">
                    <a:latin typeface="Times New Roman" panose="02020603050405020304" pitchFamily="18" charset="0"/>
                  </a:rPr>
                  <a:t>+</a:t>
                </a:r>
                <a:endParaRPr lang="es-ES_tradnl" altLang="es-AR" sz="24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27665" name="Group 31"/>
            <p:cNvGrpSpPr>
              <a:grpSpLocks/>
            </p:cNvGrpSpPr>
            <p:nvPr/>
          </p:nvGrpSpPr>
          <p:grpSpPr bwMode="auto">
            <a:xfrm>
              <a:off x="2200" y="3022"/>
              <a:ext cx="1270" cy="634"/>
              <a:chOff x="2109" y="3158"/>
              <a:chExt cx="1270" cy="634"/>
            </a:xfrm>
          </p:grpSpPr>
          <p:sp>
            <p:nvSpPr>
              <p:cNvPr id="27666" name="Línea 28"/>
              <p:cNvSpPr>
                <a:spLocks noChangeShapeType="1"/>
              </p:cNvSpPr>
              <p:nvPr/>
            </p:nvSpPr>
            <p:spPr bwMode="auto">
              <a:xfrm>
                <a:off x="2336" y="3430"/>
                <a:ext cx="817" cy="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7667" name="Cuadro de texto 22"/>
              <p:cNvSpPr txBox="1">
                <a:spLocks noChangeArrowheads="1"/>
              </p:cNvSpPr>
              <p:nvPr/>
            </p:nvSpPr>
            <p:spPr bwMode="auto">
              <a:xfrm>
                <a:off x="2109" y="3158"/>
                <a:ext cx="1270" cy="6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s-ES_tradnl" altLang="es-AR" sz="2000" b="1" i="1">
                    <a:latin typeface="Times New Roman" panose="02020603050405020304" pitchFamily="18" charset="0"/>
                  </a:rPr>
                  <a:t>Transcetolasa</a:t>
                </a:r>
              </a:p>
              <a:p>
                <a:pPr algn="ctr">
                  <a:spcBef>
                    <a:spcPct val="0"/>
                  </a:spcBef>
                  <a:buFontTx/>
                  <a:buNone/>
                </a:pPr>
                <a:endParaRPr lang="es-ES_tradnl" altLang="es-AR" sz="2000" b="1" i="1">
                  <a:solidFill>
                    <a:schemeClr val="accent2"/>
                  </a:solidFill>
                  <a:latin typeface="Times New Roman" panose="02020603050405020304" pitchFamily="18" charset="0"/>
                </a:endParaRPr>
              </a:p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s-ES_tradnl" altLang="es-AR" sz="2000" b="1" i="1">
                    <a:latin typeface="Times New Roman" panose="02020603050405020304" pitchFamily="18" charset="0"/>
                  </a:rPr>
                  <a:t>(TPP)</a:t>
                </a:r>
                <a:endParaRPr lang="es-ES_tradnl" altLang="es-AR" sz="2000"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1" name="Group 37"/>
          <p:cNvGrpSpPr>
            <a:grpSpLocks/>
          </p:cNvGrpSpPr>
          <p:nvPr/>
        </p:nvGrpSpPr>
        <p:grpSpPr bwMode="auto">
          <a:xfrm>
            <a:off x="830263" y="3933825"/>
            <a:ext cx="2590800" cy="936625"/>
            <a:chOff x="523" y="2478"/>
            <a:chExt cx="1632" cy="590"/>
          </a:xfrm>
        </p:grpSpPr>
        <p:sp>
          <p:nvSpPr>
            <p:cNvPr id="27661" name="Rectángulo 31"/>
            <p:cNvSpPr>
              <a:spLocks noChangeArrowheads="1"/>
            </p:cNvSpPr>
            <p:nvPr/>
          </p:nvSpPr>
          <p:spPr bwMode="auto">
            <a:xfrm>
              <a:off x="1338" y="2478"/>
              <a:ext cx="817" cy="590"/>
            </a:xfrm>
            <a:prstGeom prst="rect">
              <a:avLst/>
            </a:prstGeom>
            <a:noFill/>
            <a:ln w="4445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s-AR" altLang="es-AR" sz="2400">
                <a:latin typeface="Times New Roman" panose="02020603050405020304" pitchFamily="18" charset="0"/>
              </a:endParaRPr>
            </a:p>
          </p:txBody>
        </p:sp>
        <p:sp>
          <p:nvSpPr>
            <p:cNvPr id="27662" name="Arc 32"/>
            <p:cNvSpPr>
              <a:spLocks/>
            </p:cNvSpPr>
            <p:nvPr/>
          </p:nvSpPr>
          <p:spPr bwMode="auto">
            <a:xfrm flipH="1">
              <a:off x="523" y="2659"/>
              <a:ext cx="814" cy="272"/>
            </a:xfrm>
            <a:custGeom>
              <a:avLst/>
              <a:gdLst>
                <a:gd name="T0" fmla="*/ 0 w 22808"/>
                <a:gd name="T1" fmla="*/ 0 h 21600"/>
                <a:gd name="T2" fmla="*/ 0 w 22808"/>
                <a:gd name="T3" fmla="*/ 0 h 21600"/>
                <a:gd name="T4" fmla="*/ 0 w 22808"/>
                <a:gd name="T5" fmla="*/ 0 h 21600"/>
                <a:gd name="T6" fmla="*/ 0 60000 65536"/>
                <a:gd name="T7" fmla="*/ 0 60000 65536"/>
                <a:gd name="T8" fmla="*/ 0 60000 65536"/>
                <a:gd name="T9" fmla="*/ 0 w 22808"/>
                <a:gd name="T10" fmla="*/ 0 h 21600"/>
                <a:gd name="T11" fmla="*/ 22808 w 22808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808" h="21600" fill="none" extrusionOk="0">
                  <a:moveTo>
                    <a:pt x="-1" y="33"/>
                  </a:moveTo>
                  <a:cubicBezTo>
                    <a:pt x="402" y="11"/>
                    <a:pt x="805" y="-1"/>
                    <a:pt x="1208" y="0"/>
                  </a:cubicBezTo>
                  <a:cubicBezTo>
                    <a:pt x="13137" y="0"/>
                    <a:pt x="22808" y="9670"/>
                    <a:pt x="22808" y="21600"/>
                  </a:cubicBezTo>
                </a:path>
                <a:path w="22808" h="21600" stroke="0" extrusionOk="0">
                  <a:moveTo>
                    <a:pt x="-1" y="33"/>
                  </a:moveTo>
                  <a:cubicBezTo>
                    <a:pt x="402" y="11"/>
                    <a:pt x="805" y="-1"/>
                    <a:pt x="1208" y="0"/>
                  </a:cubicBezTo>
                  <a:cubicBezTo>
                    <a:pt x="13137" y="0"/>
                    <a:pt x="22808" y="9670"/>
                    <a:pt x="22808" y="21600"/>
                  </a:cubicBezTo>
                  <a:lnTo>
                    <a:pt x="1208" y="21600"/>
                  </a:lnTo>
                  <a:lnTo>
                    <a:pt x="-1" y="33"/>
                  </a:lnTo>
                  <a:close/>
                </a:path>
              </a:pathLst>
            </a:custGeom>
            <a:noFill/>
            <a:ln w="44450">
              <a:solidFill>
                <a:srgbClr val="000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sp>
        <p:nvSpPr>
          <p:cNvPr id="32802" name="Rectángulo 31"/>
          <p:cNvSpPr>
            <a:spLocks noChangeArrowheads="1"/>
          </p:cNvSpPr>
          <p:nvPr/>
        </p:nvSpPr>
        <p:spPr bwMode="auto">
          <a:xfrm>
            <a:off x="7596188" y="3933825"/>
            <a:ext cx="936625" cy="719138"/>
          </a:xfrm>
          <a:prstGeom prst="rect">
            <a:avLst/>
          </a:prstGeom>
          <a:noFill/>
          <a:ln w="444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AR" altLang="es-AR" sz="2400">
              <a:latin typeface="Times New Roman" panose="02020603050405020304" pitchFamily="18" charset="0"/>
            </a:endParaRPr>
          </a:p>
        </p:txBody>
      </p:sp>
      <p:sp>
        <p:nvSpPr>
          <p:cNvPr id="32803" name="Rectángulo 13"/>
          <p:cNvSpPr>
            <a:spLocks noChangeArrowheads="1"/>
          </p:cNvSpPr>
          <p:nvPr/>
        </p:nvSpPr>
        <p:spPr bwMode="auto">
          <a:xfrm>
            <a:off x="7451725" y="1341438"/>
            <a:ext cx="1296988" cy="935037"/>
          </a:xfrm>
          <a:prstGeom prst="rect">
            <a:avLst/>
          </a:prstGeom>
          <a:noFill/>
          <a:ln w="444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AR" altLang="es-AR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02" grpId="0" animBg="1"/>
      <p:bldP spid="3280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34 fase oxid de V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" y="1196975"/>
            <a:ext cx="8699500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403350" y="3213100"/>
            <a:ext cx="1081088" cy="1728788"/>
            <a:chOff x="884" y="2024"/>
            <a:chExt cx="681" cy="1089"/>
          </a:xfrm>
        </p:grpSpPr>
        <p:sp>
          <p:nvSpPr>
            <p:cNvPr id="28687" name="Rectangle 6"/>
            <p:cNvSpPr>
              <a:spLocks noChangeArrowheads="1"/>
            </p:cNvSpPr>
            <p:nvPr/>
          </p:nvSpPr>
          <p:spPr bwMode="auto">
            <a:xfrm>
              <a:off x="884" y="2024"/>
              <a:ext cx="681" cy="317"/>
            </a:xfrm>
            <a:prstGeom prst="rect">
              <a:avLst/>
            </a:prstGeom>
            <a:noFill/>
            <a:ln w="38100">
              <a:solidFill>
                <a:srgbClr val="00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" altLang="es-AR" sz="1800"/>
            </a:p>
          </p:txBody>
        </p:sp>
        <p:sp>
          <p:nvSpPr>
            <p:cNvPr id="28688" name="Line 7"/>
            <p:cNvSpPr>
              <a:spLocks noChangeShapeType="1"/>
            </p:cNvSpPr>
            <p:nvPr/>
          </p:nvSpPr>
          <p:spPr bwMode="auto">
            <a:xfrm>
              <a:off x="1202" y="2341"/>
              <a:ext cx="0" cy="772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323850" y="5033963"/>
            <a:ext cx="3981450" cy="954087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solidFill>
                  <a:srgbClr val="3333FF"/>
                </a:solidFill>
              </a:rPr>
              <a:t>Enzima limitante de la velocidad o enzima reguladora de la Vía de las Pentosas</a:t>
            </a: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4357688" y="4581525"/>
            <a:ext cx="4530725" cy="847725"/>
            <a:chOff x="2745" y="2886"/>
            <a:chExt cx="2854" cy="534"/>
          </a:xfrm>
        </p:grpSpPr>
        <p:sp>
          <p:nvSpPr>
            <p:cNvPr id="28685" name="Line 10"/>
            <p:cNvSpPr>
              <a:spLocks noChangeShapeType="1"/>
            </p:cNvSpPr>
            <p:nvPr/>
          </p:nvSpPr>
          <p:spPr bwMode="auto">
            <a:xfrm flipV="1">
              <a:off x="2745" y="3022"/>
              <a:ext cx="407" cy="398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8686" name="Text Box 11"/>
            <p:cNvSpPr txBox="1">
              <a:spLocks noChangeArrowheads="1"/>
            </p:cNvSpPr>
            <p:nvPr/>
          </p:nvSpPr>
          <p:spPr bwMode="auto">
            <a:xfrm>
              <a:off x="3107" y="2886"/>
              <a:ext cx="24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600" b="1">
                  <a:solidFill>
                    <a:srgbClr val="FF0000"/>
                  </a:solidFill>
                </a:rPr>
                <a:t>Inhibida</a:t>
              </a:r>
              <a:r>
                <a:rPr lang="es-ES" altLang="es-AR" sz="1600" b="1"/>
                <a:t> alostéricamente por el NADPH</a:t>
              </a:r>
            </a:p>
          </p:txBody>
        </p:sp>
      </p:grpSp>
      <p:grpSp>
        <p:nvGrpSpPr>
          <p:cNvPr id="4" name="19 Grupo"/>
          <p:cNvGrpSpPr>
            <a:grpSpLocks/>
          </p:cNvGrpSpPr>
          <p:nvPr/>
        </p:nvGrpSpPr>
        <p:grpSpPr bwMode="auto">
          <a:xfrm>
            <a:off x="4384675" y="5072063"/>
            <a:ext cx="2884488" cy="379412"/>
            <a:chOff x="4384703" y="5072074"/>
            <a:chExt cx="2884463" cy="379417"/>
          </a:xfrm>
        </p:grpSpPr>
        <p:sp>
          <p:nvSpPr>
            <p:cNvPr id="28683" name="Line 15"/>
            <p:cNvSpPr>
              <a:spLocks noChangeShapeType="1"/>
            </p:cNvSpPr>
            <p:nvPr/>
          </p:nvSpPr>
          <p:spPr bwMode="auto">
            <a:xfrm flipV="1">
              <a:off x="4384703" y="5235591"/>
              <a:ext cx="792163" cy="215900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28684" name="Text Box 14"/>
            <p:cNvSpPr txBox="1">
              <a:spLocks noChangeArrowheads="1"/>
            </p:cNvSpPr>
            <p:nvPr/>
          </p:nvSpPr>
          <p:spPr bwMode="auto">
            <a:xfrm>
              <a:off x="5143504" y="5072074"/>
              <a:ext cx="2125662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600" b="1">
                  <a:solidFill>
                    <a:srgbClr val="3333FF"/>
                  </a:solidFill>
                </a:rPr>
                <a:t>Activada</a:t>
              </a:r>
              <a:r>
                <a:rPr lang="es-ES" altLang="es-AR" sz="1600" b="1"/>
                <a:t> por NADP</a:t>
              </a:r>
              <a:r>
                <a:rPr lang="es-ES" altLang="es-AR" sz="1600" b="1" baseline="30000"/>
                <a:t>+</a:t>
              </a:r>
            </a:p>
          </p:txBody>
        </p:sp>
      </p:grpSp>
      <p:grpSp>
        <p:nvGrpSpPr>
          <p:cNvPr id="5" name="18 Grupo"/>
          <p:cNvGrpSpPr>
            <a:grpSpLocks/>
          </p:cNvGrpSpPr>
          <p:nvPr/>
        </p:nvGrpSpPr>
        <p:grpSpPr bwMode="auto">
          <a:xfrm>
            <a:off x="4286250" y="5592763"/>
            <a:ext cx="4357688" cy="336550"/>
            <a:chOff x="4286248" y="5449904"/>
            <a:chExt cx="4357718" cy="336550"/>
          </a:xfrm>
        </p:grpSpPr>
        <p:sp>
          <p:nvSpPr>
            <p:cNvPr id="28681" name="Text Box 13"/>
            <p:cNvSpPr txBox="1">
              <a:spLocks noChangeArrowheads="1"/>
            </p:cNvSpPr>
            <p:nvPr/>
          </p:nvSpPr>
          <p:spPr bwMode="auto">
            <a:xfrm>
              <a:off x="5170516" y="5449904"/>
              <a:ext cx="34734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AR" sz="1600" b="1">
                  <a:solidFill>
                    <a:srgbClr val="FF0000"/>
                  </a:solidFill>
                </a:rPr>
                <a:t>Inhibida </a:t>
              </a:r>
              <a:r>
                <a:rPr lang="es-ES" altLang="es-AR" sz="1600" b="1">
                  <a:solidFill>
                    <a:srgbClr val="009900"/>
                  </a:solidFill>
                </a:rPr>
                <a:t>por la luz en cloroplastos</a:t>
              </a:r>
            </a:p>
          </p:txBody>
        </p:sp>
        <p:sp>
          <p:nvSpPr>
            <p:cNvPr id="28682" name="Line 16"/>
            <p:cNvSpPr>
              <a:spLocks noChangeShapeType="1"/>
            </p:cNvSpPr>
            <p:nvPr/>
          </p:nvSpPr>
          <p:spPr bwMode="auto">
            <a:xfrm>
              <a:off x="4286248" y="5500702"/>
              <a:ext cx="863600" cy="144463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28680" name="Text Box 20"/>
          <p:cNvSpPr txBox="1">
            <a:spLocks noChangeArrowheads="1"/>
          </p:cNvSpPr>
          <p:nvPr/>
        </p:nvSpPr>
        <p:spPr bwMode="auto">
          <a:xfrm>
            <a:off x="684213" y="260350"/>
            <a:ext cx="78216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800" b="1">
                <a:solidFill>
                  <a:srgbClr val="3333FF"/>
                </a:solidFill>
              </a:rPr>
              <a:t>Regulación de la Vía de las Pentosas Fosfato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8" name="Picture 4" descr="35 F no O de V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8353425" cy="643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3850" y="260350"/>
            <a:ext cx="8496300" cy="652938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0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Consideraciones finales sobre la </a:t>
            </a:r>
            <a:r>
              <a:rPr lang="es-ES" sz="20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Via</a:t>
            </a:r>
            <a:r>
              <a:rPr lang="es-ES" sz="20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de las Pentosas fosfato</a:t>
            </a:r>
          </a:p>
          <a:p>
            <a:pPr algn="ctr">
              <a:defRPr/>
            </a:pPr>
            <a:endParaRPr lang="es-AR" sz="20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s-ES" sz="2000" b="1" dirty="0">
                <a:latin typeface="Comic Sans MS" pitchFamily="66" charset="0"/>
              </a:rPr>
              <a:t> </a:t>
            </a:r>
            <a:r>
              <a:rPr lang="es-ES" b="1" dirty="0">
                <a:solidFill>
                  <a:srgbClr val="3333FF"/>
                </a:solidFill>
                <a:latin typeface="Comic Sans MS" pitchFamily="66" charset="0"/>
              </a:rPr>
              <a:t>Puede considerarse otra forma de oxidar (aunque solo parcialmente) la glucosa-6-fosfato con producción de CO</a:t>
            </a:r>
            <a:r>
              <a:rPr lang="es-ES" b="1" baseline="-25000" dirty="0">
                <a:solidFill>
                  <a:srgbClr val="3333FF"/>
                </a:solidFill>
                <a:latin typeface="Comic Sans MS" pitchFamily="66" charset="0"/>
              </a:rPr>
              <a:t>2</a:t>
            </a:r>
            <a:r>
              <a:rPr lang="es-ES" b="1" dirty="0">
                <a:solidFill>
                  <a:srgbClr val="3333FF"/>
                </a:solidFill>
                <a:latin typeface="Comic Sans MS" pitchFamily="66" charset="0"/>
              </a:rPr>
              <a:t>, 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es-ES" b="1" dirty="0">
                <a:latin typeface="Comic Sans MS" pitchFamily="66" charset="0"/>
              </a:rPr>
              <a:t> 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s-ES" b="1" dirty="0">
                <a:latin typeface="Comic Sans MS" pitchFamily="66" charset="0"/>
              </a:rPr>
              <a:t> </a:t>
            </a:r>
            <a:r>
              <a:rPr lang="es-ES" b="1" dirty="0">
                <a:solidFill>
                  <a:srgbClr val="FF0000"/>
                </a:solidFill>
                <a:latin typeface="Comic Sans MS" pitchFamily="66" charset="0"/>
              </a:rPr>
              <a:t>La ruta de las pentosas fosfato es generadora de intermediarios metabólicos para otras </a:t>
            </a:r>
            <a:r>
              <a:rPr lang="es-ES" b="1" dirty="0" err="1">
                <a:solidFill>
                  <a:srgbClr val="FF0000"/>
                </a:solidFill>
                <a:latin typeface="Comic Sans MS" pitchFamily="66" charset="0"/>
              </a:rPr>
              <a:t>vias</a:t>
            </a:r>
            <a:r>
              <a:rPr lang="es-ES" b="1" dirty="0">
                <a:solidFill>
                  <a:srgbClr val="FF0000"/>
                </a:solidFill>
                <a:latin typeface="Comic Sans MS" pitchFamily="66" charset="0"/>
              </a:rPr>
              <a:t>. </a:t>
            </a:r>
          </a:p>
          <a:p>
            <a:pPr algn="just">
              <a:buFont typeface="Wingdings" pitchFamily="2" charset="2"/>
              <a:buNone/>
              <a:defRPr/>
            </a:pPr>
            <a:endParaRPr lang="es-ES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s-ES" b="1" dirty="0">
                <a:latin typeface="Comic Sans MS" pitchFamily="66" charset="0"/>
              </a:rPr>
              <a:t> </a:t>
            </a:r>
            <a:r>
              <a:rPr lang="es-ES" b="1" dirty="0">
                <a:solidFill>
                  <a:schemeClr val="folHlink"/>
                </a:solidFill>
                <a:latin typeface="Comic Sans MS" pitchFamily="66" charset="0"/>
              </a:rPr>
              <a:t>El destino real de los azúcares fosfatos (Ribosa-5-P, Gli-3-P, Fru-6-P) depende de las necesidades metabólicas de las células en la que se está produciendo la vía.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es-ES" b="1" dirty="0">
              <a:solidFill>
                <a:schemeClr val="folHlink"/>
              </a:solidFill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es-AR" b="1" u="sng" dirty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 mamíferos</a:t>
            </a:r>
            <a:r>
              <a:rPr lang="es-AR" b="1" dirty="0">
                <a:solidFill>
                  <a:srgbClr val="FF3399"/>
                </a:solidFill>
                <a:latin typeface="Comic Sans MS" pitchFamily="66" charset="0"/>
              </a:rPr>
              <a:t>:</a:t>
            </a:r>
          </a:p>
          <a:p>
            <a:pPr algn="just">
              <a:buFont typeface="Wingdings" pitchFamily="2" charset="2"/>
              <a:buNone/>
              <a:defRPr/>
            </a:pPr>
            <a:endParaRPr lang="es-ES" b="1" dirty="0">
              <a:solidFill>
                <a:schemeClr val="folHlink"/>
              </a:solidFill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s-AR" b="1" dirty="0">
                <a:solidFill>
                  <a:srgbClr val="FF3399"/>
                </a:solidFill>
                <a:latin typeface="Comic Sans MS" pitchFamily="66" charset="0"/>
              </a:rPr>
              <a:t> Es muy activa en los tejidos donde se lleva a cabo la síntesis de ácidos grasos y esteroides (utiliza NADPH) glándula mamaria, tejido adiposo, corteza adrenal e hígado.</a:t>
            </a:r>
          </a:p>
          <a:p>
            <a:pPr algn="just">
              <a:buFont typeface="Wingdings" pitchFamily="2" charset="2"/>
              <a:buNone/>
              <a:defRPr/>
            </a:pPr>
            <a:endParaRPr lang="es-AR" b="1" dirty="0">
              <a:solidFill>
                <a:srgbClr val="FF3399"/>
              </a:solidFill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s-AR" b="1" dirty="0">
                <a:latin typeface="Comic Sans MS" pitchFamily="66" charset="0"/>
              </a:rPr>
              <a:t> </a:t>
            </a:r>
            <a:r>
              <a:rPr lang="es-AR" b="1" dirty="0">
                <a:solidFill>
                  <a:schemeClr val="hlink"/>
                </a:solidFill>
                <a:latin typeface="Comic Sans MS" pitchFamily="66" charset="0"/>
              </a:rPr>
              <a:t>También en mamíferos, el NADPH actúa en procesos de desintoxicación dependientes de </a:t>
            </a:r>
            <a:r>
              <a:rPr lang="es-AR" b="1" dirty="0" err="1">
                <a:solidFill>
                  <a:schemeClr val="hlink"/>
                </a:solidFill>
                <a:latin typeface="Comic Sans MS" pitchFamily="66" charset="0"/>
              </a:rPr>
              <a:t>citocromo</a:t>
            </a:r>
            <a:r>
              <a:rPr lang="es-AR" b="1" dirty="0">
                <a:solidFill>
                  <a:schemeClr val="hlink"/>
                </a:solidFill>
                <a:latin typeface="Comic Sans MS" pitchFamily="66" charset="0"/>
              </a:rPr>
              <a:t> P450 en hígado.</a:t>
            </a:r>
          </a:p>
          <a:p>
            <a:pPr algn="just">
              <a:buFont typeface="Wingdings" pitchFamily="2" charset="2"/>
              <a:buNone/>
              <a:defRPr/>
            </a:pPr>
            <a:endParaRPr lang="es-AR" b="1" dirty="0">
              <a:solidFill>
                <a:schemeClr val="hlink"/>
              </a:solidFill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s-AR" b="1" dirty="0">
                <a:latin typeface="Comic Sans MS" pitchFamily="66" charset="0"/>
              </a:rPr>
              <a:t> </a:t>
            </a:r>
            <a:r>
              <a:rPr lang="es-AR" b="1" dirty="0">
                <a:solidFill>
                  <a:srgbClr val="800080"/>
                </a:solidFill>
                <a:latin typeface="Comic Sans MS" pitchFamily="66" charset="0"/>
              </a:rPr>
              <a:t>En eritrocitos, NADPH, contribuye a mantener la concentración de Glutatión reducido y disminuir los niveles de metahemoglobina</a:t>
            </a:r>
            <a:r>
              <a:rPr lang="es-AR" sz="2000" b="1" dirty="0">
                <a:solidFill>
                  <a:srgbClr val="800080"/>
                </a:solidFill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519113" y="639763"/>
            <a:ext cx="8374062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" b="1" u="sng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 plantas:</a:t>
            </a:r>
          </a:p>
          <a:p>
            <a:pPr eaLnBrk="1" hangingPunct="1">
              <a:defRPr/>
            </a:pPr>
            <a:endParaRPr lang="es-ES" b="1" dirty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s-ES" b="1" dirty="0">
                <a:latin typeface="Comic Sans MS" pitchFamily="66" charset="0"/>
              </a:rPr>
              <a:t> </a:t>
            </a:r>
            <a:r>
              <a:rPr lang="es-ES" b="1" dirty="0">
                <a:solidFill>
                  <a:srgbClr val="FF0000"/>
                </a:solidFill>
                <a:latin typeface="Comic Sans MS" pitchFamily="66" charset="0"/>
              </a:rPr>
              <a:t>El NADPH ingresa a las mitocondrias vegetales y lleva a la producción de ATP.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es-ES" b="1" dirty="0">
              <a:solidFill>
                <a:srgbClr val="FF0000"/>
              </a:solidFill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s-ES" b="1" dirty="0">
                <a:latin typeface="Comic Sans MS" pitchFamily="66" charset="0"/>
              </a:rPr>
              <a:t> </a:t>
            </a:r>
            <a:r>
              <a:rPr lang="es-ES" b="1" dirty="0">
                <a:solidFill>
                  <a:srgbClr val="3333FF"/>
                </a:solidFill>
                <a:latin typeface="Comic Sans MS" pitchFamily="66" charset="0"/>
              </a:rPr>
              <a:t>Además NADPH es agente reductor en las síntesis de ácidos grasos e </a:t>
            </a:r>
            <a:r>
              <a:rPr lang="es-ES" b="1" dirty="0" err="1">
                <a:solidFill>
                  <a:srgbClr val="3333FF"/>
                </a:solidFill>
                <a:latin typeface="Comic Sans MS" pitchFamily="66" charset="0"/>
              </a:rPr>
              <a:t>isoprenoides</a:t>
            </a:r>
            <a:r>
              <a:rPr lang="es-ES" b="1" dirty="0">
                <a:solidFill>
                  <a:srgbClr val="3333FF"/>
                </a:solidFill>
                <a:latin typeface="Comic Sans MS" pitchFamily="66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" b="1" dirty="0">
              <a:solidFill>
                <a:srgbClr val="3333FF"/>
              </a:solidFill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s-ES" b="1" dirty="0">
                <a:latin typeface="Comic Sans MS" pitchFamily="66" charset="0"/>
              </a:rPr>
              <a:t> </a:t>
            </a:r>
            <a:r>
              <a:rPr lang="es-ES" b="1" dirty="0">
                <a:solidFill>
                  <a:srgbClr val="FF6600"/>
                </a:solidFill>
                <a:latin typeface="Comic Sans MS" pitchFamily="66" charset="0"/>
              </a:rPr>
              <a:t>La eritrosa-4-P, junto con el </a:t>
            </a:r>
            <a:r>
              <a:rPr lang="es-ES" b="1" dirty="0" err="1">
                <a:solidFill>
                  <a:srgbClr val="FF6600"/>
                </a:solidFill>
                <a:latin typeface="Comic Sans MS" pitchFamily="66" charset="0"/>
              </a:rPr>
              <a:t>fosfoenolpiruvato</a:t>
            </a:r>
            <a:r>
              <a:rPr lang="es-ES" b="1" dirty="0">
                <a:solidFill>
                  <a:srgbClr val="FF6600"/>
                </a:solidFill>
                <a:latin typeface="Comic Sans MS" pitchFamily="66" charset="0"/>
              </a:rPr>
              <a:t> (de la vía </a:t>
            </a:r>
            <a:r>
              <a:rPr lang="es-ES" b="1" dirty="0" err="1">
                <a:solidFill>
                  <a:srgbClr val="FF6600"/>
                </a:solidFill>
                <a:latin typeface="Comic Sans MS" pitchFamily="66" charset="0"/>
              </a:rPr>
              <a:t>glicolítica</a:t>
            </a:r>
            <a:r>
              <a:rPr lang="es-ES" b="1" dirty="0">
                <a:solidFill>
                  <a:srgbClr val="FF6600"/>
                </a:solidFill>
                <a:latin typeface="Comic Sans MS" pitchFamily="66" charset="0"/>
              </a:rPr>
              <a:t>), son precursores de la síntesis de los aminoácidos: </a:t>
            </a:r>
            <a:r>
              <a:rPr lang="es-ES" b="1" dirty="0" err="1">
                <a:solidFill>
                  <a:srgbClr val="FF6600"/>
                </a:solidFill>
                <a:latin typeface="Comic Sans MS" pitchFamily="66" charset="0"/>
              </a:rPr>
              <a:t>fenilalanina</a:t>
            </a:r>
            <a:r>
              <a:rPr lang="es-ES" b="1" dirty="0">
                <a:solidFill>
                  <a:srgbClr val="FF6600"/>
                </a:solidFill>
                <a:latin typeface="Comic Sans MS" pitchFamily="66" charset="0"/>
              </a:rPr>
              <a:t>, tirosina y </a:t>
            </a:r>
            <a:r>
              <a:rPr lang="es-ES" b="1" dirty="0" err="1">
                <a:solidFill>
                  <a:srgbClr val="FF6600"/>
                </a:solidFill>
                <a:latin typeface="Comic Sans MS" pitchFamily="66" charset="0"/>
              </a:rPr>
              <a:t>triptofano</a:t>
            </a:r>
            <a:r>
              <a:rPr lang="es-ES" b="1" dirty="0">
                <a:solidFill>
                  <a:srgbClr val="FF6600"/>
                </a:solidFill>
                <a:latin typeface="Comic Sans MS" pitchFamily="66" charset="0"/>
              </a:rPr>
              <a:t>, los que luego son precursores de derivados </a:t>
            </a:r>
            <a:r>
              <a:rPr lang="es-ES" b="1" dirty="0" err="1">
                <a:solidFill>
                  <a:srgbClr val="FF6600"/>
                </a:solidFill>
                <a:latin typeface="Comic Sans MS" pitchFamily="66" charset="0"/>
              </a:rPr>
              <a:t>fenólicos</a:t>
            </a:r>
            <a:r>
              <a:rPr lang="es-ES" b="1" dirty="0">
                <a:solidFill>
                  <a:srgbClr val="FF6600"/>
                </a:solidFill>
                <a:latin typeface="Comic Sans MS" pitchFamily="66" charset="0"/>
              </a:rPr>
              <a:t> como las </a:t>
            </a:r>
            <a:r>
              <a:rPr lang="es-ES" b="1" dirty="0" err="1">
                <a:solidFill>
                  <a:srgbClr val="FF6600"/>
                </a:solidFill>
                <a:latin typeface="Comic Sans MS" pitchFamily="66" charset="0"/>
              </a:rPr>
              <a:t>fitoalexinas</a:t>
            </a:r>
            <a:r>
              <a:rPr lang="es-ES" b="1" dirty="0">
                <a:solidFill>
                  <a:srgbClr val="FF6600"/>
                </a:solidFill>
                <a:latin typeface="Comic Sans MS" pitchFamily="66" charset="0"/>
              </a:rPr>
              <a:t>, lignina y </a:t>
            </a:r>
            <a:r>
              <a:rPr lang="es-ES" b="1" dirty="0" err="1">
                <a:solidFill>
                  <a:srgbClr val="FF6600"/>
                </a:solidFill>
                <a:latin typeface="Comic Sans MS" pitchFamily="66" charset="0"/>
              </a:rPr>
              <a:t>flavonoides</a:t>
            </a:r>
            <a:r>
              <a:rPr lang="es-ES" b="1" dirty="0">
                <a:solidFill>
                  <a:srgbClr val="FF6600"/>
                </a:solidFill>
                <a:latin typeface="Comic Sans MS" pitchFamily="66" charset="0"/>
              </a:rPr>
              <a:t> como las antocianinas.</a:t>
            </a:r>
          </a:p>
          <a:p>
            <a:pPr eaLnBrk="1" hangingPunct="1">
              <a:buFontTx/>
              <a:buChar char="-"/>
              <a:defRPr/>
            </a:pPr>
            <a:endParaRPr lang="es-ES" b="1" dirty="0">
              <a:solidFill>
                <a:srgbClr val="FF6600"/>
              </a:solidFill>
              <a:latin typeface="Comic Sans MS" pitchFamily="66" charset="0"/>
            </a:endParaRPr>
          </a:p>
        </p:txBody>
      </p:sp>
      <p:pic>
        <p:nvPicPr>
          <p:cNvPr id="901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148138"/>
            <a:ext cx="201612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149725"/>
            <a:ext cx="3024187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7" descr="http://4.bp.blogspot.com/-stfPpeu39xE/TyCLsdzXSkI/AAAAAAAANgo/g8LbKDznexk/s320/kerne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4214813"/>
            <a:ext cx="28035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539750" y="811213"/>
            <a:ext cx="1858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 b="1">
                <a:solidFill>
                  <a:srgbClr val="0000FF"/>
                </a:solidFill>
              </a:rPr>
              <a:t>Bibliografía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11188" y="1341438"/>
            <a:ext cx="7704137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/>
              <a:t>1- BLANCO A., “Química Biológica”, Ed. El Ateneo, 8a edic., Bs. As. (2007).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/>
              <a:t>2- LEHNINGER, A.L., "Principios de Bioquímica", Ed. Omega, 4ª ed. (2008).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/>
              <a:t>3- LIM M.Y., “ Lo esencial en Metabolismo y Nutrición”, Ed. Elsevier, 3ra. ed., Barcelona (2010).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6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800" b="1"/>
              <a:t>Bibliografía Complementaria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6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/>
              <a:t>1- CAMPBELL Y FARREL, “Bioquimica”, Thomson Eds., 4ta. Ed., (2005).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/>
              <a:t>2- </a:t>
            </a:r>
            <a:r>
              <a:rPr lang="en-US" altLang="es-AR" sz="1600">
                <a:cs typeface="Arial" panose="020B0604020202020204" pitchFamily="34" charset="0"/>
              </a:rPr>
              <a:t>DONALD NICHOLSON, International Union of Biochemistry &amp; Molecular Biology (IUBMB), IUBMB-Nicholson Metabolic Maps, Minimaps &amp; Animaps. Department of Biochemistry and Microbiology, The University, Leeds, England. (</a:t>
            </a:r>
            <a:r>
              <a:rPr lang="es-ES_tradnl" altLang="es-AR" sz="1800"/>
              <a:t>http://www.iubmb-nicholson.org).</a:t>
            </a:r>
            <a:endParaRPr lang="en-US" altLang="es-AR" sz="160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AR" sz="1600">
                <a:cs typeface="Arial" panose="020B0604020202020204" pitchFamily="34" charset="0"/>
              </a:rPr>
              <a:t>3- </a:t>
            </a:r>
            <a:r>
              <a:rPr lang="es-ES_tradnl" altLang="es-AR" sz="1600"/>
              <a:t>SALISBURY Y ROSS, “Fisiología vegetal”, Grupo Ed. Iberoamericana, (1994).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1600"/>
              <a:t>4- HILL, WYSE Y ANDERSON, “Fisiología animal”, Ed. Med. Panamericana,(2006), Madrid, España.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160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539750" y="566738"/>
            <a:ext cx="81565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>
                <a:solidFill>
                  <a:schemeClr val="accent2"/>
                </a:solidFill>
              </a:rPr>
              <a:t>- Si la glucosa proviene de la degradación de glucógeno en animales o de almidón en vegetales: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873125" y="2060575"/>
            <a:ext cx="168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b="1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GLUCOGENO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1304925" y="3422650"/>
            <a:ext cx="125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ALMIDON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2627313" y="2133600"/>
            <a:ext cx="2474912" cy="1871663"/>
            <a:chOff x="1655" y="1344"/>
            <a:chExt cx="1559" cy="1179"/>
          </a:xfrm>
        </p:grpSpPr>
        <p:sp>
          <p:nvSpPr>
            <p:cNvPr id="6166" name="Line 7"/>
            <p:cNvSpPr>
              <a:spLocks noChangeShapeType="1"/>
            </p:cNvSpPr>
            <p:nvPr/>
          </p:nvSpPr>
          <p:spPr bwMode="auto">
            <a:xfrm>
              <a:off x="1655" y="1434"/>
              <a:ext cx="1543" cy="27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6167" name="Line 8"/>
            <p:cNvSpPr>
              <a:spLocks noChangeShapeType="1"/>
            </p:cNvSpPr>
            <p:nvPr/>
          </p:nvSpPr>
          <p:spPr bwMode="auto">
            <a:xfrm flipV="1">
              <a:off x="1655" y="1979"/>
              <a:ext cx="1543" cy="27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AR"/>
            </a:p>
          </p:txBody>
        </p:sp>
        <p:sp>
          <p:nvSpPr>
            <p:cNvPr id="6168" name="Text Box 10"/>
            <p:cNvSpPr txBox="1">
              <a:spLocks noChangeArrowheads="1"/>
            </p:cNvSpPr>
            <p:nvPr/>
          </p:nvSpPr>
          <p:spPr bwMode="auto">
            <a:xfrm rot="583655">
              <a:off x="1746" y="1344"/>
              <a:ext cx="146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 i="1">
                  <a:solidFill>
                    <a:srgbClr val="0000FF"/>
                  </a:solidFill>
                </a:rPr>
                <a:t>Glucógeno fosforilasa</a:t>
              </a:r>
            </a:p>
          </p:txBody>
        </p:sp>
        <p:sp>
          <p:nvSpPr>
            <p:cNvPr id="6169" name="Text Box 11"/>
            <p:cNvSpPr txBox="1">
              <a:spLocks noChangeArrowheads="1"/>
            </p:cNvSpPr>
            <p:nvPr/>
          </p:nvSpPr>
          <p:spPr bwMode="auto">
            <a:xfrm rot="-586986">
              <a:off x="1655" y="1933"/>
              <a:ext cx="131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 i="1">
                  <a:solidFill>
                    <a:srgbClr val="0000FF"/>
                  </a:solidFill>
                </a:rPr>
                <a:t>Almidón fosforilasa</a:t>
              </a:r>
            </a:p>
          </p:txBody>
        </p:sp>
        <p:sp>
          <p:nvSpPr>
            <p:cNvPr id="41996" name="Text Box 12"/>
            <p:cNvSpPr txBox="1">
              <a:spLocks noChangeArrowheads="1"/>
            </p:cNvSpPr>
            <p:nvPr/>
          </p:nvSpPr>
          <p:spPr bwMode="auto">
            <a:xfrm>
              <a:off x="2174" y="2292"/>
              <a:ext cx="2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s-ES_tradnl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Pi</a:t>
              </a:r>
            </a:p>
          </p:txBody>
        </p:sp>
        <p:sp>
          <p:nvSpPr>
            <p:cNvPr id="41997" name="Text Box 13"/>
            <p:cNvSpPr txBox="1">
              <a:spLocks noChangeArrowheads="1"/>
            </p:cNvSpPr>
            <p:nvPr/>
          </p:nvSpPr>
          <p:spPr bwMode="auto">
            <a:xfrm>
              <a:off x="1701" y="1661"/>
              <a:ext cx="2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s-ES_tradnl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Pi</a:t>
              </a:r>
            </a:p>
          </p:txBody>
        </p:sp>
        <p:sp>
          <p:nvSpPr>
            <p:cNvPr id="6172" name="Arc 14"/>
            <p:cNvSpPr>
              <a:spLocks/>
            </p:cNvSpPr>
            <p:nvPr/>
          </p:nvSpPr>
          <p:spPr bwMode="auto">
            <a:xfrm flipH="1">
              <a:off x="2336" y="2115"/>
              <a:ext cx="181" cy="272"/>
            </a:xfrm>
            <a:custGeom>
              <a:avLst/>
              <a:gdLst>
                <a:gd name="T0" fmla="*/ 0 w 20609"/>
                <a:gd name="T1" fmla="*/ 0 h 21600"/>
                <a:gd name="T2" fmla="*/ 0 w 20609"/>
                <a:gd name="T3" fmla="*/ 0 h 21600"/>
                <a:gd name="T4" fmla="*/ 0 w 20609"/>
                <a:gd name="T5" fmla="*/ 0 h 21600"/>
                <a:gd name="T6" fmla="*/ 0 60000 65536"/>
                <a:gd name="T7" fmla="*/ 0 60000 65536"/>
                <a:gd name="T8" fmla="*/ 0 60000 65536"/>
                <a:gd name="T9" fmla="*/ 0 w 20609"/>
                <a:gd name="T10" fmla="*/ 0 h 21600"/>
                <a:gd name="T11" fmla="*/ 20609 w 2060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09" h="21600" fill="none" extrusionOk="0">
                  <a:moveTo>
                    <a:pt x="-1" y="0"/>
                  </a:moveTo>
                  <a:cubicBezTo>
                    <a:pt x="9438" y="0"/>
                    <a:pt x="17783" y="6128"/>
                    <a:pt x="20609" y="15133"/>
                  </a:cubicBezTo>
                </a:path>
                <a:path w="20609" h="21600" stroke="0" extrusionOk="0">
                  <a:moveTo>
                    <a:pt x="-1" y="0"/>
                  </a:moveTo>
                  <a:cubicBezTo>
                    <a:pt x="9438" y="0"/>
                    <a:pt x="17783" y="6128"/>
                    <a:pt x="20609" y="15133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6173" name="Arc 15"/>
            <p:cNvSpPr>
              <a:spLocks/>
            </p:cNvSpPr>
            <p:nvPr/>
          </p:nvSpPr>
          <p:spPr bwMode="auto">
            <a:xfrm flipH="1">
              <a:off x="1882" y="1480"/>
              <a:ext cx="181" cy="272"/>
            </a:xfrm>
            <a:custGeom>
              <a:avLst/>
              <a:gdLst>
                <a:gd name="T0" fmla="*/ 0 w 20609"/>
                <a:gd name="T1" fmla="*/ 0 h 21600"/>
                <a:gd name="T2" fmla="*/ 0 w 20609"/>
                <a:gd name="T3" fmla="*/ 0 h 21600"/>
                <a:gd name="T4" fmla="*/ 0 w 20609"/>
                <a:gd name="T5" fmla="*/ 0 h 21600"/>
                <a:gd name="T6" fmla="*/ 0 60000 65536"/>
                <a:gd name="T7" fmla="*/ 0 60000 65536"/>
                <a:gd name="T8" fmla="*/ 0 60000 65536"/>
                <a:gd name="T9" fmla="*/ 0 w 20609"/>
                <a:gd name="T10" fmla="*/ 0 h 21600"/>
                <a:gd name="T11" fmla="*/ 20609 w 2060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09" h="21600" fill="none" extrusionOk="0">
                  <a:moveTo>
                    <a:pt x="-1" y="0"/>
                  </a:moveTo>
                  <a:cubicBezTo>
                    <a:pt x="9438" y="0"/>
                    <a:pt x="17783" y="6128"/>
                    <a:pt x="20609" y="15133"/>
                  </a:cubicBezTo>
                </a:path>
                <a:path w="20609" h="21600" stroke="0" extrusionOk="0">
                  <a:moveTo>
                    <a:pt x="-1" y="0"/>
                  </a:moveTo>
                  <a:cubicBezTo>
                    <a:pt x="9438" y="0"/>
                    <a:pt x="17783" y="6128"/>
                    <a:pt x="20609" y="15133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AR"/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5148263" y="4579938"/>
            <a:ext cx="1944687" cy="1944687"/>
            <a:chOff x="3243" y="2795"/>
            <a:chExt cx="1225" cy="1225"/>
          </a:xfrm>
        </p:grpSpPr>
        <p:pic>
          <p:nvPicPr>
            <p:cNvPr id="6164" name="Picture 17" descr="GLU6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627"/>
            <a:stretch>
              <a:fillRect/>
            </a:stretch>
          </p:blipFill>
          <p:spPr bwMode="auto">
            <a:xfrm>
              <a:off x="3243" y="2795"/>
              <a:ext cx="1225" cy="1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5" name="Text Box 19"/>
            <p:cNvSpPr txBox="1">
              <a:spLocks noChangeArrowheads="1"/>
            </p:cNvSpPr>
            <p:nvPr/>
          </p:nvSpPr>
          <p:spPr bwMode="auto">
            <a:xfrm>
              <a:off x="3424" y="3808"/>
              <a:ext cx="86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>
                  <a:solidFill>
                    <a:srgbClr val="FF0000"/>
                  </a:solidFill>
                </a:rPr>
                <a:t>Glucosa-6-P</a:t>
              </a:r>
            </a:p>
          </p:txBody>
        </p:sp>
      </p:grp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292725" y="2276475"/>
            <a:ext cx="1689100" cy="1512888"/>
            <a:chOff x="3334" y="1434"/>
            <a:chExt cx="1064" cy="953"/>
          </a:xfrm>
        </p:grpSpPr>
        <p:grpSp>
          <p:nvGrpSpPr>
            <p:cNvPr id="6160" name="Group 21"/>
            <p:cNvGrpSpPr>
              <a:grpSpLocks/>
            </p:cNvGrpSpPr>
            <p:nvPr/>
          </p:nvGrpSpPr>
          <p:grpSpPr bwMode="auto">
            <a:xfrm>
              <a:off x="3334" y="1434"/>
              <a:ext cx="1064" cy="953"/>
              <a:chOff x="3334" y="1434"/>
              <a:chExt cx="1064" cy="953"/>
            </a:xfrm>
          </p:grpSpPr>
          <p:sp>
            <p:nvSpPr>
              <p:cNvPr id="6162" name="Text Box 9"/>
              <p:cNvSpPr txBox="1">
                <a:spLocks noChangeArrowheads="1"/>
              </p:cNvSpPr>
              <p:nvPr/>
            </p:nvSpPr>
            <p:spPr bwMode="auto">
              <a:xfrm>
                <a:off x="3379" y="2175"/>
                <a:ext cx="863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_tradnl" altLang="es-AR" sz="1600" b="1">
                    <a:solidFill>
                      <a:srgbClr val="FF0000"/>
                    </a:solidFill>
                  </a:rPr>
                  <a:t>Glucosa-1-P</a:t>
                </a:r>
              </a:p>
            </p:txBody>
          </p:sp>
          <p:pic>
            <p:nvPicPr>
              <p:cNvPr id="6163" name="Picture 16" descr="GLU1P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3951"/>
              <a:stretch>
                <a:fillRect/>
              </a:stretch>
            </p:blipFill>
            <p:spPr bwMode="auto">
              <a:xfrm>
                <a:off x="3334" y="1434"/>
                <a:ext cx="1064" cy="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161" name="Text Box 23"/>
            <p:cNvSpPr txBox="1">
              <a:spLocks noChangeArrowheads="1"/>
            </p:cNvSpPr>
            <p:nvPr/>
          </p:nvSpPr>
          <p:spPr bwMode="auto">
            <a:xfrm>
              <a:off x="3379" y="2175"/>
              <a:ext cx="86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>
                  <a:solidFill>
                    <a:srgbClr val="FF0000"/>
                  </a:solidFill>
                </a:rPr>
                <a:t>Glucosa-1-P</a:t>
              </a:r>
            </a:p>
          </p:txBody>
        </p:sp>
      </p:grp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5938838" y="4005263"/>
            <a:ext cx="2062162" cy="576262"/>
            <a:chOff x="3741" y="2523"/>
            <a:chExt cx="1299" cy="363"/>
          </a:xfrm>
        </p:grpSpPr>
        <p:grpSp>
          <p:nvGrpSpPr>
            <p:cNvPr id="6156" name="Group 25"/>
            <p:cNvGrpSpPr>
              <a:grpSpLocks/>
            </p:cNvGrpSpPr>
            <p:nvPr/>
          </p:nvGrpSpPr>
          <p:grpSpPr bwMode="auto">
            <a:xfrm>
              <a:off x="3741" y="2523"/>
              <a:ext cx="46" cy="363"/>
              <a:chOff x="3696" y="2523"/>
              <a:chExt cx="46" cy="363"/>
            </a:xfrm>
          </p:grpSpPr>
          <p:sp>
            <p:nvSpPr>
              <p:cNvPr id="6158" name="Line 22"/>
              <p:cNvSpPr>
                <a:spLocks noChangeShapeType="1"/>
              </p:cNvSpPr>
              <p:nvPr/>
            </p:nvSpPr>
            <p:spPr bwMode="auto">
              <a:xfrm>
                <a:off x="3696" y="2523"/>
                <a:ext cx="0" cy="363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6159" name="Line 24"/>
              <p:cNvSpPr>
                <a:spLocks noChangeShapeType="1"/>
              </p:cNvSpPr>
              <p:nvPr/>
            </p:nvSpPr>
            <p:spPr bwMode="auto">
              <a:xfrm>
                <a:off x="3742" y="2523"/>
                <a:ext cx="0" cy="363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6157" name="Text Box 26"/>
            <p:cNvSpPr txBox="1">
              <a:spLocks noChangeArrowheads="1"/>
            </p:cNvSpPr>
            <p:nvPr/>
          </p:nvSpPr>
          <p:spPr bwMode="auto">
            <a:xfrm>
              <a:off x="3787" y="2583"/>
              <a:ext cx="125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600" b="1" i="1">
                  <a:solidFill>
                    <a:srgbClr val="0000FF"/>
                  </a:solidFill>
                </a:rPr>
                <a:t>Fosfoglucomutasa</a:t>
              </a:r>
            </a:p>
          </p:txBody>
        </p:sp>
      </p:grpSp>
      <p:sp>
        <p:nvSpPr>
          <p:cNvPr id="42011" name="Oval 27"/>
          <p:cNvSpPr>
            <a:spLocks noChangeArrowheads="1"/>
          </p:cNvSpPr>
          <p:nvPr/>
        </p:nvSpPr>
        <p:spPr bwMode="auto">
          <a:xfrm>
            <a:off x="6227763" y="2852738"/>
            <a:ext cx="1008062" cy="6477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/>
          </a:p>
        </p:txBody>
      </p:sp>
      <p:sp>
        <p:nvSpPr>
          <p:cNvPr id="42012" name="Oval 28"/>
          <p:cNvSpPr>
            <a:spLocks noChangeArrowheads="1"/>
          </p:cNvSpPr>
          <p:nvPr/>
        </p:nvSpPr>
        <p:spPr bwMode="auto">
          <a:xfrm>
            <a:off x="5076825" y="4508500"/>
            <a:ext cx="1008063" cy="6477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AR" sz="1800"/>
          </a:p>
        </p:txBody>
      </p:sp>
      <p:sp>
        <p:nvSpPr>
          <p:cNvPr id="42013" name="Arc 29"/>
          <p:cNvSpPr>
            <a:spLocks/>
          </p:cNvSpPr>
          <p:nvPr/>
        </p:nvSpPr>
        <p:spPr bwMode="auto">
          <a:xfrm rot="20506876" flipV="1">
            <a:off x="5927725" y="2181225"/>
            <a:ext cx="685800" cy="781050"/>
          </a:xfrm>
          <a:custGeom>
            <a:avLst/>
            <a:gdLst>
              <a:gd name="T0" fmla="*/ 2147483646 w 22890"/>
              <a:gd name="T1" fmla="*/ 0 h 25339"/>
              <a:gd name="T2" fmla="*/ 0 w 22890"/>
              <a:gd name="T3" fmla="*/ 2147483646 h 25339"/>
              <a:gd name="T4" fmla="*/ 2147483646 w 22890"/>
              <a:gd name="T5" fmla="*/ 2147483646 h 25339"/>
              <a:gd name="T6" fmla="*/ 0 60000 65536"/>
              <a:gd name="T7" fmla="*/ 0 60000 65536"/>
              <a:gd name="T8" fmla="*/ 0 60000 65536"/>
              <a:gd name="T9" fmla="*/ 0 w 22890"/>
              <a:gd name="T10" fmla="*/ 0 h 25339"/>
              <a:gd name="T11" fmla="*/ 22890 w 22890"/>
              <a:gd name="T12" fmla="*/ 25339 h 253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890" h="25339" fill="none" extrusionOk="0">
                <a:moveTo>
                  <a:pt x="22563" y="0"/>
                </a:moveTo>
                <a:cubicBezTo>
                  <a:pt x="22780" y="1234"/>
                  <a:pt x="22890" y="2485"/>
                  <a:pt x="22890" y="3739"/>
                </a:cubicBezTo>
                <a:cubicBezTo>
                  <a:pt x="22890" y="15668"/>
                  <a:pt x="13219" y="25339"/>
                  <a:pt x="1290" y="25339"/>
                </a:cubicBezTo>
                <a:cubicBezTo>
                  <a:pt x="859" y="25339"/>
                  <a:pt x="429" y="25326"/>
                  <a:pt x="-1" y="25300"/>
                </a:cubicBezTo>
              </a:path>
              <a:path w="22890" h="25339" stroke="0" extrusionOk="0">
                <a:moveTo>
                  <a:pt x="22563" y="0"/>
                </a:moveTo>
                <a:cubicBezTo>
                  <a:pt x="22780" y="1234"/>
                  <a:pt x="22890" y="2485"/>
                  <a:pt x="22890" y="3739"/>
                </a:cubicBezTo>
                <a:cubicBezTo>
                  <a:pt x="22890" y="15668"/>
                  <a:pt x="13219" y="25339"/>
                  <a:pt x="1290" y="25339"/>
                </a:cubicBezTo>
                <a:cubicBezTo>
                  <a:pt x="859" y="25339"/>
                  <a:pt x="429" y="25326"/>
                  <a:pt x="-1" y="25300"/>
                </a:cubicBezTo>
                <a:lnTo>
                  <a:pt x="1290" y="3739"/>
                </a:lnTo>
                <a:lnTo>
                  <a:pt x="22563" y="0"/>
                </a:lnTo>
                <a:close/>
              </a:path>
            </a:pathLst>
          </a:cu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4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11" grpId="0" animBg="1"/>
      <p:bldP spid="420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74638" y="333375"/>
            <a:ext cx="8610600" cy="61214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es-AR" altLang="es-AR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DEGRADACION DEL GLUCOGENO (GLUCOGENOLISIS)</a:t>
            </a:r>
          </a:p>
          <a:p>
            <a:pPr algn="ctr">
              <a:lnSpc>
                <a:spcPct val="150000"/>
              </a:lnSpc>
              <a:defRPr/>
            </a:pPr>
            <a:endParaRPr lang="es-MX" altLang="es-AR" sz="2400" b="1">
              <a:solidFill>
                <a:srgbClr val="3333FF"/>
              </a:solidFill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s-MX" altLang="es-AR" sz="2400" b="1">
                <a:solidFill>
                  <a:srgbClr val="3333FF"/>
                </a:solidFill>
              </a:rPr>
              <a:t>SE ACTIVA CUANDO LA CELULA NECESITA ENERGIA Y NO DISPONE DE GLUCOSA.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endParaRPr lang="es-MX" altLang="es-AR" sz="2400" b="1">
              <a:solidFill>
                <a:srgbClr val="3333FF"/>
              </a:solidFill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s-MX" altLang="es-AR" sz="2400" b="1">
                <a:solidFill>
                  <a:srgbClr val="3333FF"/>
                </a:solidFill>
              </a:rPr>
              <a:t>TIENE LUGAR EN EL CITOPLASMA  CELULAR.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endParaRPr lang="es-MX" altLang="es-AR" sz="2400" b="1">
              <a:solidFill>
                <a:srgbClr val="3333FF"/>
              </a:solidFill>
            </a:endParaRP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s-MX" altLang="es-AR" sz="2400" b="1">
                <a:solidFill>
                  <a:srgbClr val="3333FF"/>
                </a:solidFill>
              </a:rPr>
              <a:t>PROCESO MUY ACTIVO EN HIGADO Y MUSCULO ESQUELETICO .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endParaRPr lang="es-AR" altLang="es-AR" sz="2400" b="1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15900" y="836613"/>
            <a:ext cx="4500563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CO" altLang="es-AR" sz="2400" b="1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CO" altLang="es-AR" sz="2000" b="1" u="sng"/>
              <a:t>NECESIDAD DE GLUCOSA</a:t>
            </a:r>
            <a:r>
              <a:rPr lang="es-CO" altLang="es-AR" sz="2000"/>
              <a:t>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CO" altLang="es-AR" sz="2000">
                <a:solidFill>
                  <a:schemeClr val="accent2"/>
                </a:solidFill>
              </a:rPr>
              <a:t>	</a:t>
            </a:r>
            <a:r>
              <a:rPr lang="es-CO" altLang="es-AR" sz="2000" b="1">
                <a:solidFill>
                  <a:schemeClr val="accent2"/>
                </a:solidFill>
              </a:rPr>
              <a:t>ENTRE COMIDAS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CO" altLang="es-AR" sz="2000" b="1">
                <a:solidFill>
                  <a:schemeClr val="accent2"/>
                </a:solidFill>
                <a:sym typeface="Wingdings" panose="05000000000000000000" pitchFamily="2" charset="2"/>
              </a:rPr>
              <a:t>	ACTIVIDAD MUSCULAR 	VIGOROSA.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CO" altLang="es-AR" sz="2400" b="1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CO" altLang="es-AR" sz="2000" b="1" u="sng"/>
              <a:t>HIGADO Y MÚSCULO</a:t>
            </a:r>
            <a:r>
              <a:rPr lang="es-CO" altLang="es-AR" sz="2000"/>
              <a:t>: DEPOSITOS O RESERVA DE GLUCÓGENO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CO" altLang="es-AR" sz="20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000" b="1">
              <a:solidFill>
                <a:schemeClr val="accent2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3800" y="1412875"/>
            <a:ext cx="3951288" cy="2736850"/>
          </a:xfrm>
          <a:noFill/>
        </p:spPr>
      </p:pic>
      <p:sp>
        <p:nvSpPr>
          <p:cNvPr id="8196" name="Line 4"/>
          <p:cNvSpPr>
            <a:spLocks noChangeShapeType="1"/>
          </p:cNvSpPr>
          <p:nvPr/>
        </p:nvSpPr>
        <p:spPr bwMode="auto">
          <a:xfrm flipV="1">
            <a:off x="4643438" y="2781300"/>
            <a:ext cx="865187" cy="1008063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pic>
        <p:nvPicPr>
          <p:cNvPr id="8197" name="Picture 5" descr="Boy_Run_Cyc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365625"/>
            <a:ext cx="18002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679700" y="228600"/>
            <a:ext cx="3402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800" b="1">
                <a:solidFill>
                  <a:srgbClr val="FF0000"/>
                </a:solidFill>
              </a:rPr>
              <a:t>GLUCOGENOLISIS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4"/>
          <p:cNvSpPr>
            <a:spLocks noChangeArrowheads="1"/>
          </p:cNvSpPr>
          <p:nvPr/>
        </p:nvSpPr>
        <p:spPr bwMode="auto">
          <a:xfrm>
            <a:off x="2727325" y="188913"/>
            <a:ext cx="35004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ES" altLang="es-AR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GLUCOGENOLISIS </a:t>
            </a:r>
          </a:p>
        </p:txBody>
      </p:sp>
      <p:sp>
        <p:nvSpPr>
          <p:cNvPr id="138243" name="Text Box 6"/>
          <p:cNvSpPr txBox="1">
            <a:spLocks noChangeArrowheads="1"/>
          </p:cNvSpPr>
          <p:nvPr/>
        </p:nvSpPr>
        <p:spPr bwMode="auto">
          <a:xfrm>
            <a:off x="539750" y="4156075"/>
            <a:ext cx="7993063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defRPr/>
            </a:pPr>
            <a:r>
              <a:rPr lang="es-ES" altLang="es-AR" sz="2000" b="1"/>
              <a:t>Y precisa de la acción combinada de tres enzimas diferentes:</a:t>
            </a:r>
          </a:p>
          <a:p>
            <a:pPr eaLnBrk="1" hangingPunct="1">
              <a:defRPr/>
            </a:pPr>
            <a:endParaRPr lang="es-ES" altLang="es-AR" sz="2000" b="1"/>
          </a:p>
          <a:p>
            <a:pPr eaLnBrk="1" hangingPunct="1">
              <a:buFontTx/>
              <a:buAutoNum type="arabicParenR"/>
              <a:defRPr/>
            </a:pPr>
            <a:r>
              <a:rPr lang="es-ES" altLang="es-AR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Glucógeno fosforilasa</a:t>
            </a:r>
            <a:br>
              <a:rPr lang="es-ES" altLang="es-AR" sz="2000" b="1">
                <a:solidFill>
                  <a:srgbClr val="FF0000"/>
                </a:solidFill>
              </a:rPr>
            </a:br>
            <a:endParaRPr lang="es-ES" altLang="es-AR" sz="2000" b="1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es-ES" altLang="es-AR" sz="2000" b="1">
                <a:solidFill>
                  <a:srgbClr val="0000FF"/>
                </a:solidFill>
              </a:rPr>
              <a:t>2) </a:t>
            </a:r>
            <a:r>
              <a:rPr lang="es-ES" altLang="es-AR" sz="2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Enzima desramificante o Amilo-</a:t>
            </a:r>
            <a:r>
              <a:rPr lang="el-GR" altLang="es-AR" sz="2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α</a:t>
            </a:r>
            <a:r>
              <a:rPr lang="es-ES" altLang="es-AR" sz="20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(1,6)-glucosidasa</a:t>
            </a:r>
            <a:r>
              <a:rPr lang="es-ES" altLang="es-AR" sz="2000" b="1"/>
              <a:t> </a:t>
            </a:r>
          </a:p>
          <a:p>
            <a:pPr eaLnBrk="1" hangingPunct="1">
              <a:defRPr/>
            </a:pPr>
            <a:endParaRPr lang="es-ES" altLang="es-AR" sz="2000" b="1">
              <a:solidFill>
                <a:srgbClr val="009900"/>
              </a:solidFill>
            </a:endParaRPr>
          </a:p>
          <a:p>
            <a:pPr eaLnBrk="1" hangingPunct="1">
              <a:defRPr/>
            </a:pPr>
            <a:r>
              <a:rPr lang="es-ES" altLang="es-AR" sz="2000" b="1">
                <a:solidFill>
                  <a:srgbClr val="009900"/>
                </a:solidFill>
              </a:rPr>
              <a:t>3) </a:t>
            </a:r>
            <a:r>
              <a:rPr lang="es-ES" altLang="es-AR" sz="2000" b="1" i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Fosfoglucomutasa</a:t>
            </a:r>
          </a:p>
        </p:txBody>
      </p:sp>
      <p:sp>
        <p:nvSpPr>
          <p:cNvPr id="9220" name="1 Rectángulo"/>
          <p:cNvSpPr>
            <a:spLocks noChangeArrowheads="1"/>
          </p:cNvSpPr>
          <p:nvPr/>
        </p:nvSpPr>
        <p:spPr bwMode="auto">
          <a:xfrm>
            <a:off x="287338" y="908050"/>
            <a:ext cx="3924300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AR" altLang="es-AR" sz="2000" b="1"/>
              <a:t>Requiere de dos reacciones: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AR" altLang="es-AR" sz="2000" b="1"/>
          </a:p>
          <a:p>
            <a:pPr algn="ctr">
              <a:spcBef>
                <a:spcPct val="0"/>
              </a:spcBef>
              <a:buFontTx/>
              <a:buNone/>
            </a:pPr>
            <a:r>
              <a:rPr lang="es-AR" altLang="es-AR" sz="2000" b="1">
                <a:solidFill>
                  <a:srgbClr val="3333FF"/>
                </a:solidFill>
              </a:rPr>
              <a:t>1) Eliminación de GLUCOSA del extremo no reductor (uniones </a:t>
            </a:r>
            <a:r>
              <a:rPr lang="el-GR" altLang="es-AR" sz="2000" b="1">
                <a:solidFill>
                  <a:srgbClr val="3333FF"/>
                </a:solidFill>
                <a:cs typeface="Arial" panose="020B0604020202020204" pitchFamily="34" charset="0"/>
              </a:rPr>
              <a:t>α</a:t>
            </a:r>
            <a:r>
              <a:rPr lang="es-AR" altLang="es-AR" sz="2000" b="1">
                <a:solidFill>
                  <a:srgbClr val="3333FF"/>
                </a:solidFill>
              </a:rPr>
              <a:t>-1,4)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AR" altLang="es-AR" sz="2000" b="1">
              <a:solidFill>
                <a:srgbClr val="3333FF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AR" altLang="es-AR" sz="2000" b="1">
                <a:solidFill>
                  <a:srgbClr val="3333FF"/>
                </a:solidFill>
              </a:rPr>
              <a:t>2) Hidrólisis de los enlaces glucosídicos en los puntos de ramificación (uniones </a:t>
            </a:r>
            <a:r>
              <a:rPr lang="el-GR" altLang="es-AR" sz="2000" b="1">
                <a:solidFill>
                  <a:srgbClr val="3333FF"/>
                </a:solidFill>
                <a:cs typeface="Arial" panose="020B0604020202020204" pitchFamily="34" charset="0"/>
              </a:rPr>
              <a:t>α</a:t>
            </a:r>
            <a:r>
              <a:rPr lang="es-AR" altLang="es-AR" sz="2000" b="1">
                <a:solidFill>
                  <a:srgbClr val="3333FF"/>
                </a:solidFill>
              </a:rPr>
              <a:t>-1,6)</a:t>
            </a:r>
          </a:p>
        </p:txBody>
      </p:sp>
      <p:pic>
        <p:nvPicPr>
          <p:cNvPr id="9221" name="Imagen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60" t="18497" r="6380" b="8826"/>
          <a:stretch>
            <a:fillRect/>
          </a:stretch>
        </p:blipFill>
        <p:spPr bwMode="auto">
          <a:xfrm>
            <a:off x="4498975" y="676275"/>
            <a:ext cx="4105275" cy="347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9144000" cy="6859588"/>
            <a:chOff x="0" y="0"/>
            <a:chExt cx="5760" cy="4321"/>
          </a:xfrm>
        </p:grpSpPr>
        <p:pic>
          <p:nvPicPr>
            <p:cNvPr id="10243" name="Picture 2" descr="granulosglucogen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4" name="Text Box 4"/>
            <p:cNvSpPr txBox="1">
              <a:spLocks noChangeArrowheads="1"/>
            </p:cNvSpPr>
            <p:nvPr/>
          </p:nvSpPr>
          <p:spPr bwMode="auto">
            <a:xfrm>
              <a:off x="3603" y="3706"/>
              <a:ext cx="1636" cy="4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Glucógeno fosforilasa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_tradnl" altLang="es-AR" sz="1800" b="1">
                  <a:solidFill>
                    <a:srgbClr val="FF0000"/>
                  </a:solidFill>
                </a:rPr>
                <a:t>(dímero)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98"/>
          <a:stretch>
            <a:fillRect/>
          </a:stretch>
        </p:blipFill>
        <p:spPr bwMode="auto">
          <a:xfrm>
            <a:off x="1331913" y="0"/>
            <a:ext cx="5832475" cy="630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619250" y="1838325"/>
            <a:ext cx="2665413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800" b="1">
                <a:solidFill>
                  <a:srgbClr val="FF0000"/>
                </a:solidFill>
              </a:rPr>
              <a:t>Gluc</a:t>
            </a:r>
            <a:r>
              <a:rPr lang="en-US" altLang="es-AR" sz="1800" b="1">
                <a:solidFill>
                  <a:srgbClr val="FF0000"/>
                </a:solidFill>
                <a:cs typeface="Arial" panose="020B0604020202020204" pitchFamily="34" charset="0"/>
              </a:rPr>
              <a:t>ó</a:t>
            </a:r>
            <a:r>
              <a:rPr lang="es-CO" altLang="es-AR" sz="1800" b="1">
                <a:solidFill>
                  <a:srgbClr val="FF0000"/>
                </a:solidFill>
              </a:rPr>
              <a:t>geno fosforilasa</a:t>
            </a:r>
            <a:endParaRPr lang="es-ES" altLang="es-AR" sz="1800" b="1">
              <a:solidFill>
                <a:srgbClr val="FF0000"/>
              </a:solidFill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124075" y="3500438"/>
            <a:ext cx="2179638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800" b="1">
                <a:solidFill>
                  <a:srgbClr val="3333FF"/>
                </a:solidFill>
              </a:rPr>
              <a:t>Enzima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800" b="1">
                <a:solidFill>
                  <a:srgbClr val="3333FF"/>
                </a:solidFill>
              </a:rPr>
              <a:t>desramificante </a:t>
            </a:r>
            <a:endParaRPr lang="es-ES" altLang="es-AR" sz="1800" b="1">
              <a:solidFill>
                <a:srgbClr val="3333FF"/>
              </a:solidFill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195513" y="4943475"/>
            <a:ext cx="2057400" cy="9159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AR" sz="1800" b="1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800" b="1">
                <a:solidFill>
                  <a:srgbClr val="3333FF"/>
                </a:solidFill>
              </a:rPr>
              <a:t>Enzima desramificante</a:t>
            </a:r>
            <a:endParaRPr lang="es-ES" altLang="es-AR" sz="1800" b="1">
              <a:solidFill>
                <a:srgbClr val="3333FF"/>
              </a:solidFill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4572000" y="3568700"/>
            <a:ext cx="2087563" cy="581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600" b="1" i="1">
                <a:solidFill>
                  <a:srgbClr val="3333FF"/>
                </a:solidFill>
              </a:rPr>
              <a:t>(</a:t>
            </a:r>
            <a:r>
              <a:rPr lang="es-CO" altLang="es-AR" sz="1600" b="1" i="1">
                <a:solidFill>
                  <a:srgbClr val="3333FF"/>
                </a:solidFill>
                <a:sym typeface="Symbol" panose="05050102010706020507" pitchFamily="18" charset="2"/>
              </a:rPr>
              <a:t>1,4</a:t>
            </a:r>
            <a:r>
              <a:rPr lang="es-CO" altLang="es-AR" sz="1600" b="1" i="1">
                <a:solidFill>
                  <a:srgbClr val="3333FF"/>
                </a:solidFill>
                <a:sym typeface="Wingdings" panose="05000000000000000000" pitchFamily="2" charset="2"/>
              </a:rPr>
              <a:t></a:t>
            </a:r>
            <a:r>
              <a:rPr lang="es-CO" altLang="es-AR" sz="1600" b="1" i="1">
                <a:solidFill>
                  <a:srgbClr val="3333FF"/>
                </a:solidFill>
                <a:sym typeface="Symbol" panose="05050102010706020507" pitchFamily="18" charset="2"/>
              </a:rPr>
              <a:t>1,4) glucanotransfersa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427538" y="4918075"/>
            <a:ext cx="13922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600" b="1" i="1">
                <a:solidFill>
                  <a:srgbClr val="3333FF"/>
                </a:solidFill>
              </a:rPr>
              <a:t>(</a:t>
            </a:r>
            <a:r>
              <a:rPr lang="es-CO" altLang="es-AR" sz="1600" b="1" i="1">
                <a:solidFill>
                  <a:srgbClr val="3333FF"/>
                </a:solidFill>
                <a:sym typeface="Symbol" panose="05050102010706020507" pitchFamily="18" charset="2"/>
              </a:rPr>
              <a:t>1</a:t>
            </a:r>
            <a:r>
              <a:rPr lang="es-CO" altLang="es-AR" sz="1600" b="1" i="1">
                <a:solidFill>
                  <a:srgbClr val="3333FF"/>
                </a:solidFill>
                <a:sym typeface="Wingdings" panose="05000000000000000000" pitchFamily="2" charset="2"/>
              </a:rPr>
              <a:t>6</a:t>
            </a:r>
            <a:r>
              <a:rPr lang="es-CO" altLang="es-AR" sz="1600" b="1" i="1">
                <a:solidFill>
                  <a:srgbClr val="3333FF"/>
                </a:solidFill>
                <a:sym typeface="Symbol" panose="05050102010706020507" pitchFamily="18" charset="2"/>
              </a:rPr>
              <a:t>) glucosidasa</a:t>
            </a:r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6227763" y="568325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1273" name="Text Box 7"/>
          <p:cNvSpPr txBox="1">
            <a:spLocks noChangeArrowheads="1"/>
          </p:cNvSpPr>
          <p:nvPr/>
        </p:nvSpPr>
        <p:spPr bwMode="auto">
          <a:xfrm>
            <a:off x="5759450" y="5222875"/>
            <a:ext cx="1728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800" b="1">
                <a:solidFill>
                  <a:srgbClr val="009900"/>
                </a:solidFill>
              </a:rPr>
              <a:t>Hexoquinasa</a:t>
            </a:r>
            <a:endParaRPr lang="es-CO" altLang="es-AR" sz="1800" b="1">
              <a:solidFill>
                <a:srgbClr val="009900"/>
              </a:solidFill>
              <a:sym typeface="Symbol" panose="05050102010706020507" pitchFamily="18" charset="2"/>
            </a:endParaRPr>
          </a:p>
        </p:txBody>
      </p:sp>
      <p:sp>
        <p:nvSpPr>
          <p:cNvPr id="11274" name="Text Box 7"/>
          <p:cNvSpPr txBox="1">
            <a:spLocks noChangeArrowheads="1"/>
          </p:cNvSpPr>
          <p:nvPr/>
        </p:nvSpPr>
        <p:spPr bwMode="auto">
          <a:xfrm>
            <a:off x="6805613" y="5445125"/>
            <a:ext cx="13668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600" b="1">
                <a:solidFill>
                  <a:schemeClr val="tx2"/>
                </a:solidFill>
              </a:rPr>
              <a:t>Glu-6-P</a:t>
            </a:r>
            <a:endParaRPr lang="es-CO" altLang="es-AR" sz="1600" b="1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  <p:cxnSp>
        <p:nvCxnSpPr>
          <p:cNvPr id="3" name="Conector recto de flecha 2"/>
          <p:cNvCxnSpPr/>
          <p:nvPr/>
        </p:nvCxnSpPr>
        <p:spPr>
          <a:xfrm flipH="1">
            <a:off x="1157288" y="3152775"/>
            <a:ext cx="534987" cy="66833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6" name="Text Box 7"/>
          <p:cNvSpPr txBox="1">
            <a:spLocks noChangeArrowheads="1"/>
          </p:cNvSpPr>
          <p:nvPr/>
        </p:nvSpPr>
        <p:spPr bwMode="auto">
          <a:xfrm>
            <a:off x="509588" y="3859213"/>
            <a:ext cx="13668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600" b="1">
                <a:solidFill>
                  <a:schemeClr val="tx2"/>
                </a:solidFill>
              </a:rPr>
              <a:t>n Glu-6-P</a:t>
            </a:r>
            <a:endParaRPr lang="es-CO" altLang="es-AR" sz="1600" b="1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  <p:sp>
        <p:nvSpPr>
          <p:cNvPr id="11277" name="Text Box 7"/>
          <p:cNvSpPr txBox="1">
            <a:spLocks noChangeArrowheads="1"/>
          </p:cNvSpPr>
          <p:nvPr/>
        </p:nvSpPr>
        <p:spPr bwMode="auto">
          <a:xfrm>
            <a:off x="-39688" y="3114675"/>
            <a:ext cx="17287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AR" sz="1800" b="1">
                <a:solidFill>
                  <a:srgbClr val="009900"/>
                </a:solidFill>
              </a:rPr>
              <a:t>Fosfogluco-mutasa</a:t>
            </a:r>
            <a:endParaRPr lang="es-CO" altLang="es-AR" sz="1800" b="1">
              <a:solidFill>
                <a:srgbClr val="009900"/>
              </a:solidFill>
              <a:sym typeface="Symbol" panose="05050102010706020507" pitchFamily="18" charset="2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6363" y="3094038"/>
            <a:ext cx="1728787" cy="1487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6" name="Rectángulo 15"/>
          <p:cNvSpPr/>
          <p:nvPr/>
        </p:nvSpPr>
        <p:spPr>
          <a:xfrm>
            <a:off x="4714875" y="3246438"/>
            <a:ext cx="1873250" cy="903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7" name="Rectángulo 16"/>
          <p:cNvSpPr/>
          <p:nvPr/>
        </p:nvSpPr>
        <p:spPr>
          <a:xfrm>
            <a:off x="2687638" y="4305300"/>
            <a:ext cx="1236662" cy="708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8" name="Rectángulo 17"/>
          <p:cNvSpPr/>
          <p:nvPr/>
        </p:nvSpPr>
        <p:spPr>
          <a:xfrm>
            <a:off x="4500563" y="4816475"/>
            <a:ext cx="1622425" cy="96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19" name="Rectángulo 18"/>
          <p:cNvSpPr/>
          <p:nvPr/>
        </p:nvSpPr>
        <p:spPr>
          <a:xfrm>
            <a:off x="6105525" y="4816475"/>
            <a:ext cx="1881188" cy="96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755650" y="765175"/>
            <a:ext cx="7488238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" altLang="es-AR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anose="020F0704030504030204" pitchFamily="34" charset="0"/>
              </a:rPr>
              <a:t>REGULACION DE LA GLUCOGENOLISIS</a:t>
            </a:r>
          </a:p>
          <a:p>
            <a:pPr eaLnBrk="1" hangingPunct="1">
              <a:defRPr/>
            </a:pPr>
            <a:endParaRPr lang="es-ES" altLang="es-AR" sz="2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Rounded MT Bold" panose="020F0704030504030204" pitchFamily="34" charset="0"/>
            </a:endParaRPr>
          </a:p>
          <a:p>
            <a:pPr eaLnBrk="1" hangingPunct="1">
              <a:defRPr/>
            </a:pPr>
            <a:endParaRPr lang="es-ES" altLang="es-AR" sz="2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Rounded MT Bold" panose="020F070403050403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es-ES" altLang="es-AR" sz="2400" b="1">
                <a:latin typeface="Arial Rounded MT Bold" panose="020F0704030504030204" pitchFamily="34" charset="0"/>
              </a:rPr>
              <a:t> </a:t>
            </a:r>
            <a:r>
              <a:rPr lang="es-ES" altLang="es-AR" sz="2200" b="1" u="sng">
                <a:latin typeface="Arial Rounded MT Bold" panose="020F0704030504030204" pitchFamily="34" charset="0"/>
              </a:rPr>
              <a:t>REGULACION ALOSTERICA</a:t>
            </a:r>
            <a:r>
              <a:rPr lang="es-ES" altLang="es-AR" sz="2200" b="1">
                <a:latin typeface="Arial Rounded MT Bold" panose="020F0704030504030204" pitchFamily="34" charset="0"/>
              </a:rPr>
              <a:t>: </a:t>
            </a:r>
            <a:r>
              <a:rPr lang="es-ES" altLang="es-AR" sz="2200" b="1">
                <a:solidFill>
                  <a:srgbClr val="0000FF"/>
                </a:solidFill>
                <a:latin typeface="Arial Rounded MT Bold" panose="020F0704030504030204" pitchFamily="34" charset="0"/>
              </a:rPr>
              <a:t>AMP (+), ATP(-), Glu-6-P (-) </a:t>
            </a:r>
            <a:r>
              <a:rPr lang="es-ES" altLang="es-AR" sz="2200" b="1">
                <a:latin typeface="Arial Rounded MT Bold" panose="020F0704030504030204" pitchFamily="34" charset="0"/>
              </a:rPr>
              <a:t>la </a:t>
            </a:r>
            <a:r>
              <a:rPr lang="es-ES" altLang="es-AR" sz="2200" b="1" i="1">
                <a:latin typeface="Arial Rounded MT Bold" panose="020F0704030504030204" pitchFamily="34" charset="0"/>
              </a:rPr>
              <a:t>Glucógeno fosforilasa</a:t>
            </a:r>
            <a:r>
              <a:rPr lang="es-ES" altLang="es-AR" sz="2200" b="1">
                <a:latin typeface="Arial Rounded MT Bold" panose="020F0704030504030204" pitchFamily="34" charset="0"/>
              </a:rPr>
              <a:t>.</a:t>
            </a: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endParaRPr lang="es-ES" altLang="es-AR" sz="2200" b="1">
              <a:latin typeface="Arial Rounded MT Bold" panose="020F070403050403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es-ES" altLang="es-AR" sz="2200" b="1">
                <a:latin typeface="Arial Rounded MT Bold" panose="020F0704030504030204" pitchFamily="34" charset="0"/>
              </a:rPr>
              <a:t> </a:t>
            </a:r>
            <a:r>
              <a:rPr lang="es-ES" altLang="es-AR" sz="2200" b="1" u="sng">
                <a:latin typeface="Arial Rounded MT Bold" panose="020F0704030504030204" pitchFamily="34" charset="0"/>
              </a:rPr>
              <a:t>REGULACION POR MODIFICACION COVALENTE</a:t>
            </a:r>
            <a:r>
              <a:rPr lang="es-ES" altLang="es-AR" sz="2200" b="1">
                <a:latin typeface="Arial Rounded MT Bold" panose="020F0704030504030204" pitchFamily="34" charset="0"/>
              </a:rPr>
              <a:t>: </a:t>
            </a:r>
            <a:r>
              <a:rPr lang="es-ES" altLang="es-AR" sz="2200" b="1">
                <a:solidFill>
                  <a:srgbClr val="009900"/>
                </a:solidFill>
                <a:latin typeface="Arial Rounded MT Bold" panose="020F0704030504030204" pitchFamily="34" charset="0"/>
              </a:rPr>
              <a:t>FOSFORILACION/DESFOSFORILACION</a:t>
            </a:r>
            <a:r>
              <a:rPr lang="es-ES" altLang="es-AR" sz="2200" b="1">
                <a:latin typeface="Arial Rounded MT Bold" panose="020F0704030504030204" pitchFamily="34" charset="0"/>
              </a:rPr>
              <a:t> de la </a:t>
            </a:r>
            <a:r>
              <a:rPr lang="es-ES" altLang="es-AR" sz="2200" b="1" i="1">
                <a:latin typeface="Arial Rounded MT Bold" panose="020F0704030504030204" pitchFamily="34" charset="0"/>
              </a:rPr>
              <a:t>Glucógeno fosforilasa</a:t>
            </a:r>
            <a:r>
              <a:rPr lang="es-ES" altLang="es-AR" sz="2200" b="1">
                <a:latin typeface="Arial Rounded MT Bold" panose="020F0704030504030204" pitchFamily="34" charset="0"/>
              </a:rPr>
              <a:t>.</a:t>
            </a: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endParaRPr lang="es-ES" altLang="es-AR" sz="2200" b="1">
              <a:latin typeface="Arial Rounded MT Bold" panose="020F070403050403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es-ES" altLang="es-AR" sz="2200" b="1" u="sng">
                <a:latin typeface="Arial Rounded MT Bold" panose="020F0704030504030204" pitchFamily="34" charset="0"/>
              </a:rPr>
              <a:t> REGULACION HORMONAL</a:t>
            </a:r>
            <a:r>
              <a:rPr lang="es-ES" altLang="es-AR" sz="2200" b="1">
                <a:latin typeface="Arial Rounded MT Bold" panose="020F0704030504030204" pitchFamily="34" charset="0"/>
              </a:rPr>
              <a:t>: </a:t>
            </a:r>
            <a:r>
              <a:rPr lang="es-ES" altLang="es-AR" sz="2200" b="1">
                <a:solidFill>
                  <a:srgbClr val="FF0000"/>
                </a:solidFill>
                <a:latin typeface="Arial Rounded MT Bold" panose="020F0704030504030204" pitchFamily="34" charset="0"/>
              </a:rPr>
              <a:t>INSULINA</a:t>
            </a:r>
            <a:r>
              <a:rPr lang="es-ES" altLang="es-AR" sz="2200" b="1">
                <a:latin typeface="Arial Rounded MT Bold" panose="020F0704030504030204" pitchFamily="34" charset="0"/>
              </a:rPr>
              <a:t>, </a:t>
            </a:r>
            <a:r>
              <a:rPr lang="es-ES" altLang="es-AR" sz="2200" b="1">
                <a:solidFill>
                  <a:srgbClr val="FF0000"/>
                </a:solidFill>
                <a:latin typeface="Arial Rounded MT Bold" panose="020F0704030504030204" pitchFamily="34" charset="0"/>
              </a:rPr>
              <a:t>GLUCAGON</a:t>
            </a:r>
            <a:r>
              <a:rPr lang="es-ES" altLang="es-AR" sz="2200" b="1">
                <a:latin typeface="Arial Rounded MT Bold" panose="020F0704030504030204" pitchFamily="34" charset="0"/>
              </a:rPr>
              <a:t> (Hepatocitos), </a:t>
            </a:r>
            <a:r>
              <a:rPr lang="es-ES" altLang="es-AR" sz="2200" b="1">
                <a:solidFill>
                  <a:srgbClr val="FF0000"/>
                </a:solidFill>
                <a:latin typeface="Arial Rounded MT Bold" panose="020F0704030504030204" pitchFamily="34" charset="0"/>
              </a:rPr>
              <a:t>ADRENALINA</a:t>
            </a:r>
            <a:r>
              <a:rPr lang="es-ES" altLang="es-AR" sz="2200" b="1">
                <a:latin typeface="Arial Rounded MT Bold" panose="020F0704030504030204" pitchFamily="34" charset="0"/>
              </a:rPr>
              <a:t> (Cels. Musculares).</a:t>
            </a:r>
          </a:p>
          <a:p>
            <a:pPr algn="just" eaLnBrk="1" hangingPunct="1">
              <a:buFontTx/>
              <a:buChar char="-"/>
              <a:defRPr/>
            </a:pPr>
            <a:endParaRPr lang="es-ES" altLang="es-AR" sz="2200" b="1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1259</TotalTime>
  <Words>1485</Words>
  <Application>Microsoft Office PowerPoint</Application>
  <PresentationFormat>Presentación en pantalla (4:3)</PresentationFormat>
  <Paragraphs>239</Paragraphs>
  <Slides>26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3" baseType="lpstr">
      <vt:lpstr>Arial</vt:lpstr>
      <vt:lpstr>Wingdings</vt:lpstr>
      <vt:lpstr>Symbol</vt:lpstr>
      <vt:lpstr>Arial Rounded MT Bold</vt:lpstr>
      <vt:lpstr>Times New Roman</vt:lpstr>
      <vt:lpstr>Comic Sans MS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VIA DE LAS PENTOSAS</vt:lpstr>
      <vt:lpstr>FASES DE LA VIA DE LAS PENTOSAS</vt:lpstr>
      <vt:lpstr>REACCIONES DE LA FASE OXIDATIVA</vt:lpstr>
      <vt:lpstr>REACCIONES DE LA FASE NO OXIDATIVA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Windows XP Colossus Edition 2 Reloaded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Colossus User</dc:creator>
  <cp:lastModifiedBy>fravega</cp:lastModifiedBy>
  <cp:revision>59</cp:revision>
  <dcterms:created xsi:type="dcterms:W3CDTF">2011-04-26T20:58:07Z</dcterms:created>
  <dcterms:modified xsi:type="dcterms:W3CDTF">2016-04-17T19:31:23Z</dcterms:modified>
</cp:coreProperties>
</file>